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73" r:id="rId9"/>
    <p:sldId id="275" r:id="rId10"/>
    <p:sldId id="276" r:id="rId11"/>
    <p:sldId id="277" r:id="rId12"/>
    <p:sldId id="263" r:id="rId13"/>
    <p:sldId id="271" r:id="rId14"/>
    <p:sldId id="272" r:id="rId15"/>
    <p:sldId id="264" r:id="rId16"/>
    <p:sldId id="266" r:id="rId17"/>
    <p:sldId id="268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3D857-BF5D-45ED-96D5-96A3EBEA73C7}" type="datetimeFigureOut">
              <a:rPr lang="en-IN" smtClean="0"/>
              <a:t>24-11-2025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7233C-B7F3-45CE-9024-73599ABA5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620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7233C-B7F3-45CE-9024-73599ABA5191}" type="slidenum">
              <a:rPr lang="en-IN" smtClean="0"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601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81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8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6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66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323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6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0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4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9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2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7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992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4028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45" y="808057"/>
            <a:ext cx="7146387" cy="1077229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 smtClean="0">
                <a:latin typeface="Bookman Old Style" panose="02050604050505020204" pitchFamily="18" charset="0"/>
              </a:rPr>
              <a:t>GREENBELT DEVELOPMENT   </a:t>
            </a:r>
            <a:br>
              <a:rPr lang="en-US" sz="3600" b="1" dirty="0" smtClean="0">
                <a:latin typeface="Bookman Old Style" panose="02050604050505020204" pitchFamily="18" charset="0"/>
              </a:rPr>
            </a:br>
            <a:r>
              <a:rPr lang="en-US" sz="3600" b="1" dirty="0">
                <a:latin typeface="Bookman Old Style" panose="02050604050505020204" pitchFamily="18" charset="0"/>
              </a:rPr>
              <a:t> </a:t>
            </a:r>
            <a:r>
              <a:rPr lang="en-US" sz="3600" b="1" dirty="0" smtClean="0">
                <a:latin typeface="Bookman Old Style" panose="02050604050505020204" pitchFamily="18" charset="0"/>
              </a:rPr>
              <a:t>        IN MINING AREAS</a:t>
            </a:r>
            <a:endParaRPr lang="en-US" sz="3600" b="1" dirty="0">
              <a:latin typeface="Bookman Old Style" panose="020506040505050202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59988" y="5432609"/>
            <a:ext cx="10590282" cy="1434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58366" indent="-258366" algn="l" defTabSz="685800" rtl="0" eaLnBrk="1" latinLnBrk="0" hangingPunct="1">
              <a:lnSpc>
                <a:spcPct val="120000"/>
              </a:lnSpc>
              <a:spcBef>
                <a:spcPts val="750"/>
              </a:spcBef>
              <a:spcAft>
                <a:spcPts val="45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96504" indent="-253604" algn="l" defTabSz="685800" rtl="0" eaLnBrk="1" latinLnBrk="0" hangingPunct="1">
              <a:lnSpc>
                <a:spcPct val="120000"/>
              </a:lnSpc>
              <a:spcBef>
                <a:spcPts val="375"/>
              </a:spcBef>
              <a:spcAft>
                <a:spcPts val="45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44166" indent="-258366" algn="l" defTabSz="685800" rtl="0" eaLnBrk="1" latinLnBrk="0" hangingPunct="1">
              <a:lnSpc>
                <a:spcPct val="120000"/>
              </a:lnSpc>
              <a:spcBef>
                <a:spcPts val="375"/>
              </a:spcBef>
              <a:spcAft>
                <a:spcPts val="45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282304" indent="-253604" algn="l" defTabSz="685800" rtl="0" eaLnBrk="1" latinLnBrk="0" hangingPunct="1">
              <a:lnSpc>
                <a:spcPct val="120000"/>
              </a:lnSpc>
              <a:spcBef>
                <a:spcPts val="375"/>
              </a:spcBef>
              <a:spcAft>
                <a:spcPts val="45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629966" indent="-258366" algn="l" defTabSz="685800" rtl="0" eaLnBrk="1" latinLnBrk="0" hangingPunct="1">
              <a:lnSpc>
                <a:spcPct val="120000"/>
              </a:lnSpc>
              <a:spcBef>
                <a:spcPts val="375"/>
              </a:spcBef>
              <a:spcAft>
                <a:spcPts val="45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1975104" indent="-256032" algn="l" defTabSz="685800" rtl="0" eaLnBrk="1" latinLnBrk="0" hangingPunct="1">
              <a:lnSpc>
                <a:spcPct val="120000"/>
              </a:lnSpc>
              <a:spcBef>
                <a:spcPts val="375"/>
              </a:spcBef>
              <a:spcAft>
                <a:spcPts val="45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1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240280" indent="-256032" algn="l" defTabSz="685800" rtl="0" eaLnBrk="1" latinLnBrk="0" hangingPunct="1">
              <a:lnSpc>
                <a:spcPct val="120000"/>
              </a:lnSpc>
              <a:spcBef>
                <a:spcPts val="375"/>
              </a:spcBef>
              <a:spcAft>
                <a:spcPts val="45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1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2670048" indent="-256032" algn="l" defTabSz="685800" rtl="0" eaLnBrk="1" latinLnBrk="0" hangingPunct="1">
              <a:lnSpc>
                <a:spcPct val="120000"/>
              </a:lnSpc>
              <a:spcBef>
                <a:spcPts val="375"/>
              </a:spcBef>
              <a:spcAft>
                <a:spcPts val="45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1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017520" indent="-256032" algn="l" defTabSz="685800" rtl="0" eaLnBrk="1" latinLnBrk="0" hangingPunct="1">
              <a:lnSpc>
                <a:spcPct val="120000"/>
              </a:lnSpc>
              <a:spcBef>
                <a:spcPts val="375"/>
              </a:spcBef>
              <a:spcAft>
                <a:spcPts val="45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sz="2400" b="1" dirty="0" smtClean="0">
                <a:latin typeface="Bookman Old Style" panose="02050604050505020204" pitchFamily="18" charset="0"/>
              </a:rPr>
              <a:t>STATE LEVEL ENVIRONMENT IMPACT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sz="2400" b="1" dirty="0" smtClean="0">
                <a:latin typeface="Bookman Old Style" panose="02050604050505020204" pitchFamily="18" charset="0"/>
              </a:rPr>
              <a:t>ASSESSMENT AUTHORITY (SEIAA)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sz="2400" b="1" dirty="0" smtClean="0">
                <a:latin typeface="Bookman Old Style" panose="02050604050505020204" pitchFamily="18" charset="0"/>
              </a:rPr>
              <a:t>                  RAJASTHAN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009" y="458883"/>
            <a:ext cx="7118253" cy="1077229"/>
          </a:xfrm>
        </p:spPr>
        <p:txBody>
          <a:bodyPr/>
          <a:lstStyle/>
          <a:p>
            <a:pPr algn="ctr"/>
            <a:r>
              <a:rPr lang="en-US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Species Suitable for Rajasthan Mines</a:t>
            </a:r>
            <a:endParaRPr lang="en-US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1009" y="2074042"/>
            <a:ext cx="7325069" cy="4740813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Bookman Old Style" panose="02050604050505020204" pitchFamily="18" charset="0"/>
              </a:rPr>
              <a:t>Indian </a:t>
            </a:r>
            <a:r>
              <a:rPr lang="en-US" sz="2000" b="1" dirty="0" smtClean="0">
                <a:latin typeface="Bookman Old Style" panose="02050604050505020204" pitchFamily="18" charset="0"/>
              </a:rPr>
              <a:t>Bdellium/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Guggul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Commiphora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wightii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err="1" smtClean="0">
                <a:latin typeface="Bookman Old Style" panose="02050604050505020204" pitchFamily="18" charset="0"/>
              </a:rPr>
              <a:t>Buttontree</a:t>
            </a:r>
            <a:r>
              <a:rPr lang="en-US" sz="2000" b="1" dirty="0" smtClean="0">
                <a:latin typeface="Bookman Old Style" panose="02050604050505020204" pitchFamily="18" charset="0"/>
              </a:rPr>
              <a:t>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Dhok</a:t>
            </a:r>
            <a:r>
              <a:rPr lang="en-US" sz="2000" b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Anogeissus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pendula</a:t>
            </a: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Indian </a:t>
            </a:r>
            <a:r>
              <a:rPr lang="en-US" sz="2000" b="1" dirty="0" smtClean="0">
                <a:latin typeface="Bookman Old Style" panose="02050604050505020204" pitchFamily="18" charset="0"/>
              </a:rPr>
              <a:t>Elm/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Churail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Holoptelea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integrifolia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Orchid Tree/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Kachnar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Bauhinia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variegata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Umbrella Thorn/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Kikar</a:t>
            </a:r>
            <a:r>
              <a:rPr lang="en-US" sz="2000" b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Acacia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tortilis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Madras Thorn/Jungle 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Jalebi</a:t>
            </a:r>
            <a:r>
              <a:rPr lang="en-US" sz="2000" b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Pithecellobium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dulce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err="1" smtClean="0">
                <a:latin typeface="Bookman Old Style" panose="02050604050505020204" pitchFamily="18" charset="0"/>
              </a:rPr>
              <a:t>Athel</a:t>
            </a:r>
            <a:r>
              <a:rPr lang="en-US" sz="2000" b="1" dirty="0" smtClean="0">
                <a:latin typeface="Bookman Old Style" panose="02050604050505020204" pitchFamily="18" charset="0"/>
              </a:rPr>
              <a:t> Pine/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Lal-Jhar</a:t>
            </a:r>
            <a:r>
              <a:rPr lang="en-US" sz="2000" b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Tamarix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aphylla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Butterfly Tree/Mopani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Colophospermum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mopane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Golden Shower Tree/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Amaltas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Cassia fistula</a:t>
            </a: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Siamese 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Senna</a:t>
            </a:r>
            <a:r>
              <a:rPr lang="en-US" sz="2000" b="1" dirty="0" smtClean="0">
                <a:latin typeface="Bookman Old Style" panose="02050604050505020204" pitchFamily="18" charset="0"/>
              </a:rPr>
              <a:t>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Kassod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Senna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siamea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endParaRPr lang="en-US" sz="2200" b="1" i="1" dirty="0" smtClean="0">
              <a:latin typeface="Bookman Old Style" panose="02050604050505020204" pitchFamily="18" charset="0"/>
            </a:endParaRPr>
          </a:p>
          <a:p>
            <a:endParaRPr lang="en-US" sz="2200" b="1" dirty="0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30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009" y="458883"/>
            <a:ext cx="7118253" cy="1077229"/>
          </a:xfrm>
        </p:spPr>
        <p:txBody>
          <a:bodyPr/>
          <a:lstStyle/>
          <a:p>
            <a:pPr algn="ctr"/>
            <a:r>
              <a:rPr lang="en-US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Species Suitable for Rajasthan Mines</a:t>
            </a:r>
            <a:endParaRPr lang="en-US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825" y="2033098"/>
            <a:ext cx="8102991" cy="4740813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Bookman Old Style" panose="02050604050505020204" pitchFamily="18" charset="0"/>
              </a:rPr>
              <a:t>Indian Gooseberry/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Amla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Phyllanthus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emblica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Tamarind/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Imli</a:t>
            </a:r>
            <a:r>
              <a:rPr lang="en-US" sz="2000" b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Tamarindus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indica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Java Plum/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Jamun</a:t>
            </a:r>
            <a:r>
              <a:rPr lang="en-US" sz="2000" b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Syzygium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cumini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Gum Arabic Tree/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Cumta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Senegalia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senegal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Date Palm/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Khajoor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Phoenix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sylvestris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Arjun Tree/Arjun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Terminalia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arjuna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Indian Mast Tree/Ashok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Polyalthia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longifolia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Flame Tree/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Gulmohar</a:t>
            </a:r>
            <a:r>
              <a:rPr lang="en-US" sz="2000" b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Delonix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regia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Mango/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Aam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Mangifera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indica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Blackboard Tree/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Chitvan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Alstonia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scholaris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endParaRPr lang="en-US" sz="2200" b="1" i="1" dirty="0" smtClean="0">
              <a:latin typeface="Bookman Old Style" panose="02050604050505020204" pitchFamily="18" charset="0"/>
            </a:endParaRPr>
          </a:p>
          <a:p>
            <a:endParaRPr lang="en-US" sz="2200" b="1" dirty="0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8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Implementation and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4889" y="1667314"/>
            <a:ext cx="7074034" cy="4822191"/>
          </a:xfrm>
        </p:spPr>
        <p:txBody>
          <a:bodyPr>
            <a:normAutofit/>
          </a:bodyPr>
          <a:lstStyle/>
          <a:p>
            <a:r>
              <a:rPr sz="2200" b="1" dirty="0" smtClean="0">
                <a:latin typeface="Bookman Old Style" panose="02050604050505020204" pitchFamily="18" charset="0"/>
              </a:rPr>
              <a:t>Targets </a:t>
            </a:r>
            <a:r>
              <a:rPr sz="2200" b="1" dirty="0">
                <a:latin typeface="Bookman Old Style" panose="02050604050505020204" pitchFamily="18" charset="0"/>
              </a:rPr>
              <a:t>in Environmental Management Plan (EMP).</a:t>
            </a: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Rainy season most suitable for planting  </a:t>
            </a:r>
            <a:endParaRPr lang="en-US" sz="2200" b="1" dirty="0" smtClean="0">
              <a:latin typeface="Bookman Old Style" panose="02050604050505020204" pitchFamily="18" charset="0"/>
            </a:endParaRP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Fencing, </a:t>
            </a:r>
            <a:r>
              <a:rPr sz="2200" b="1" dirty="0" smtClean="0">
                <a:latin typeface="Bookman Old Style" panose="02050604050505020204" pitchFamily="18" charset="0"/>
              </a:rPr>
              <a:t>Regular </a:t>
            </a:r>
            <a:r>
              <a:rPr sz="2200" b="1" dirty="0">
                <a:latin typeface="Bookman Old Style" panose="02050604050505020204" pitchFamily="18" charset="0"/>
              </a:rPr>
              <a:t>watering, mulching</a:t>
            </a:r>
            <a:r>
              <a:rPr sz="2200" b="1" dirty="0" smtClean="0">
                <a:latin typeface="Bookman Old Style" panose="02050604050505020204" pitchFamily="18" charset="0"/>
              </a:rPr>
              <a:t>,</a:t>
            </a:r>
            <a:r>
              <a:rPr lang="en-US" sz="2200" b="1" dirty="0" smtClean="0">
                <a:latin typeface="Bookman Old Style" panose="020506040505050202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200" b="1" dirty="0">
                <a:latin typeface="Bookman Old Style" panose="02050604050505020204" pitchFamily="18" charset="0"/>
              </a:rPr>
              <a:t> </a:t>
            </a:r>
            <a:r>
              <a:rPr lang="en-US" sz="2200" b="1" dirty="0" smtClean="0">
                <a:latin typeface="Bookman Old Style" panose="02050604050505020204" pitchFamily="18" charset="0"/>
              </a:rPr>
              <a:t>  weeding – necessary </a:t>
            </a:r>
            <a:r>
              <a:rPr lang="en-US" sz="2200" b="1" dirty="0" smtClean="0">
                <a:latin typeface="Bookman Old Style" panose="02050604050505020204" pitchFamily="18" charset="0"/>
              </a:rPr>
              <a:t>operations</a:t>
            </a:r>
            <a:endParaRPr lang="en-US" sz="2200" b="1" dirty="0" smtClean="0">
              <a:latin typeface="Bookman Old Style" panose="02050604050505020204" pitchFamily="18" charset="0"/>
            </a:endParaRPr>
          </a:p>
          <a:p>
            <a:r>
              <a:rPr lang="en-US" sz="2200" b="1" dirty="0">
                <a:latin typeface="Bookman Old Style" panose="02050604050505020204" pitchFamily="18" charset="0"/>
              </a:rPr>
              <a:t>T</a:t>
            </a:r>
            <a:r>
              <a:rPr lang="en-US" sz="2200" b="1" dirty="0" smtClean="0">
                <a:latin typeface="Bookman Old Style" panose="02050604050505020204" pitchFamily="18" charset="0"/>
              </a:rPr>
              <a:t>imely replacement to ensure </a:t>
            </a:r>
            <a:r>
              <a:rPr lang="en-US" sz="2200" b="1" dirty="0" smtClean="0">
                <a:latin typeface="Bookman Old Style" panose="02050604050505020204" pitchFamily="18" charset="0"/>
              </a:rPr>
              <a:t>survival</a:t>
            </a:r>
            <a:endParaRPr lang="en-US" sz="2200" b="1" dirty="0">
              <a:latin typeface="Bookman Old Style" panose="02050604050505020204" pitchFamily="18" charset="0"/>
            </a:endParaRPr>
          </a:p>
          <a:p>
            <a:r>
              <a:rPr sz="2200" b="1" dirty="0" smtClean="0">
                <a:latin typeface="Bookman Old Style" panose="02050604050505020204" pitchFamily="18" charset="0"/>
              </a:rPr>
              <a:t>Periodic </a:t>
            </a:r>
            <a:r>
              <a:rPr sz="2200" b="1" dirty="0">
                <a:latin typeface="Bookman Old Style" panose="02050604050505020204" pitchFamily="18" charset="0"/>
              </a:rPr>
              <a:t>monitoring by </a:t>
            </a:r>
            <a:r>
              <a:rPr sz="2200" b="1" dirty="0" smtClean="0">
                <a:latin typeface="Bookman Old Style" panose="02050604050505020204" pitchFamily="18" charset="0"/>
              </a:rPr>
              <a:t>proponent</a:t>
            </a:r>
            <a:endParaRPr sz="2200" b="1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288396"/>
            <a:ext cx="7704667" cy="152634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Bookman Old Style" panose="02050604050505020204" pitchFamily="18" charset="0"/>
              </a:rPr>
              <a:t>Procedure to be followed as per SEIAA Order 03.11.2025</a:t>
            </a:r>
            <a:endParaRPr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0068" y="1171798"/>
            <a:ext cx="8663911" cy="5316415"/>
          </a:xfrm>
        </p:spPr>
        <p:txBody>
          <a:bodyPr>
            <a:noAutofit/>
          </a:bodyPr>
          <a:lstStyle/>
          <a:p>
            <a:pPr lvl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2200" b="1" dirty="0" smtClean="0">
                <a:latin typeface="Bookman Old Style" panose="02050604050505020204" pitchFamily="18" charset="0"/>
              </a:rPr>
              <a:t>Greenbelt </a:t>
            </a:r>
            <a:r>
              <a:rPr lang="en-US" altLang="en-US" sz="2200" b="1" dirty="0">
                <a:latin typeface="Bookman Old Style" panose="02050604050505020204" pitchFamily="18" charset="0"/>
              </a:rPr>
              <a:t>development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is to </a:t>
            </a:r>
            <a:r>
              <a:rPr lang="en-US" altLang="en-US" sz="2200" b="1" dirty="0">
                <a:latin typeface="Bookman Old Style" panose="02050604050505020204" pitchFamily="18" charset="0"/>
              </a:rPr>
              <a:t>be implemented as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               per </a:t>
            </a:r>
            <a:r>
              <a:rPr lang="en-US" altLang="en-US" sz="2200" b="1" dirty="0">
                <a:latin typeface="Bookman Old Style" panose="02050604050505020204" pitchFamily="18" charset="0"/>
              </a:rPr>
              <a:t>the Environment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Management </a:t>
            </a:r>
            <a:r>
              <a:rPr lang="en-US" altLang="en-US" sz="2200" b="1" dirty="0">
                <a:latin typeface="Bookman Old Style" panose="02050604050505020204" pitchFamily="18" charset="0"/>
              </a:rPr>
              <a:t>Plan (EMP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)</a:t>
            </a:r>
          </a:p>
          <a:p>
            <a:pPr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2200" b="1" dirty="0">
                <a:latin typeface="Bookman Old Style" panose="02050604050505020204" pitchFamily="18" charset="0"/>
              </a:rPr>
              <a:t>Plantation density: 500 plants per hectare, as </a:t>
            </a:r>
          </a:p>
          <a:p>
            <a:pPr marL="0" indent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  per State Forest Department norms. </a:t>
            </a:r>
          </a:p>
          <a:p>
            <a:pPr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2200" b="1" dirty="0" smtClean="0">
                <a:latin typeface="Bookman Old Style" panose="02050604050505020204" pitchFamily="18" charset="0"/>
              </a:rPr>
              <a:t>Cost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₹</a:t>
            </a:r>
            <a:r>
              <a:rPr lang="en-US" altLang="en-US" sz="2200" b="1" dirty="0">
                <a:latin typeface="Bookman Old Style" panose="02050604050505020204" pitchFamily="18" charset="0"/>
              </a:rPr>
              <a:t>800 per plant (for 5 years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, including </a:t>
            </a:r>
          </a:p>
          <a:p>
            <a:pPr marL="0" indent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4 </a:t>
            </a:r>
            <a:r>
              <a:rPr lang="en-US" altLang="en-US" sz="2200" b="1" dirty="0">
                <a:latin typeface="Bookman Old Style" panose="02050604050505020204" pitchFamily="18" charset="0"/>
              </a:rPr>
              <a:t>years of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maintenance) to be kept in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EMP</a:t>
            </a:r>
            <a:endParaRPr lang="en-US" altLang="en-US" sz="2200" b="1" dirty="0" smtClean="0">
              <a:latin typeface="Bookman Old Style" panose="02050604050505020204" pitchFamily="18" charset="0"/>
            </a:endParaRPr>
          </a:p>
          <a:p>
            <a:pPr marL="0" lvl="0" indent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dirty="0" smtClean="0">
                <a:latin typeface="Bookman Old Style" panose="02050604050505020204" pitchFamily="18" charset="0"/>
              </a:rPr>
              <a:t>   </a:t>
            </a:r>
            <a:endParaRPr lang="en-IN" sz="2200" b="1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42541" y="-1846655"/>
            <a:ext cx="264816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67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61784"/>
            <a:ext cx="7704667" cy="152634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Bookman Old Style" panose="02050604050505020204" pitchFamily="18" charset="0"/>
              </a:rPr>
              <a:t>Procedure to be followed as per SEIAA Order 03.11.2025</a:t>
            </a:r>
            <a:endParaRPr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4660" y="997320"/>
            <a:ext cx="7271211" cy="5316415"/>
          </a:xfrm>
        </p:spPr>
        <p:txBody>
          <a:bodyPr>
            <a:noAutofit/>
          </a:bodyPr>
          <a:lstStyle/>
          <a:p>
            <a:pPr lvl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2200" b="1" dirty="0" smtClean="0">
                <a:latin typeface="Bookman Old Style" panose="02050604050505020204" pitchFamily="18" charset="0"/>
              </a:rPr>
              <a:t>Project </a:t>
            </a:r>
            <a:r>
              <a:rPr lang="en-US" altLang="en-US" sz="2200" b="1" dirty="0">
                <a:latin typeface="Bookman Old Style" panose="02050604050505020204" pitchFamily="18" charset="0"/>
              </a:rPr>
              <a:t>Proponent may:</a:t>
            </a:r>
          </a:p>
          <a:p>
            <a:pPr marL="0" lvl="0" indent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   Carry out plantations independently as per </a:t>
            </a:r>
          </a:p>
          <a:p>
            <a:pPr marL="0" lvl="0" indent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   the provision kept in EMP   (Or)</a:t>
            </a:r>
          </a:p>
          <a:p>
            <a:pPr marL="0" lvl="0" indent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 smtClean="0">
                <a:latin typeface="Bookman Old Style" panose="02050604050505020204" pitchFamily="18" charset="0"/>
              </a:rPr>
              <a:t>    Deposit </a:t>
            </a:r>
            <a:r>
              <a:rPr lang="en-US" altLang="en-US" sz="2200" b="1" dirty="0">
                <a:latin typeface="Bookman Old Style" panose="02050604050505020204" pitchFamily="18" charset="0"/>
              </a:rPr>
              <a:t>funds with the State Forest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  </a:t>
            </a:r>
          </a:p>
          <a:p>
            <a:pPr marL="0" lvl="0" indent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Development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Agency </a:t>
            </a:r>
            <a:r>
              <a:rPr lang="en-US" altLang="en-US" sz="2200" b="1" dirty="0">
                <a:latin typeface="Bookman Old Style" panose="02050604050505020204" pitchFamily="18" charset="0"/>
              </a:rPr>
              <a:t>(SFDA) —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A/c </a:t>
            </a:r>
            <a:r>
              <a:rPr lang="en-US" altLang="en-US" sz="2200" b="1" dirty="0">
                <a:latin typeface="Bookman Old Style" panose="02050604050505020204" pitchFamily="18" charset="0"/>
              </a:rPr>
              <a:t>No.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  </a:t>
            </a:r>
          </a:p>
          <a:p>
            <a:pPr marL="0" lvl="0" indent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61101661757</a:t>
            </a:r>
            <a:r>
              <a:rPr lang="en-US" altLang="en-US" sz="2200" b="1" dirty="0">
                <a:latin typeface="Bookman Old Style" panose="02050604050505020204" pitchFamily="18" charset="0"/>
              </a:rPr>
              <a:t>, IFSC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SBIN0031510 </a:t>
            </a:r>
            <a:r>
              <a:rPr lang="en-US" altLang="en-US" sz="2200" b="1" dirty="0">
                <a:latin typeface="Bookman Old Style" panose="02050604050505020204" pitchFamily="18" charset="0"/>
              </a:rPr>
              <a:t>— for </a:t>
            </a:r>
            <a:endParaRPr lang="en-US" altLang="en-US" sz="2200" b="1" dirty="0" smtClean="0">
              <a:latin typeface="Bookman Old Style" panose="02050604050505020204" pitchFamily="18" charset="0"/>
            </a:endParaRPr>
          </a:p>
          <a:p>
            <a:pPr marL="0" lvl="0" indent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implementation </a:t>
            </a:r>
            <a:r>
              <a:rPr lang="en-US" altLang="en-US" sz="2200" b="1" dirty="0">
                <a:latin typeface="Bookman Old Style" panose="02050604050505020204" pitchFamily="18" charset="0"/>
              </a:rPr>
              <a:t>by the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Forest Department.</a:t>
            </a:r>
          </a:p>
          <a:p>
            <a:pPr lvl="0" defTabSz="91440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2200" b="1" dirty="0" smtClean="0">
                <a:latin typeface="Bookman Old Style" panose="02050604050505020204" pitchFamily="18" charset="0"/>
              </a:rPr>
              <a:t>No </a:t>
            </a:r>
            <a:r>
              <a:rPr lang="en-US" altLang="en-US" sz="2200" b="1" dirty="0">
                <a:latin typeface="Bookman Old Style" panose="02050604050505020204" pitchFamily="18" charset="0"/>
              </a:rPr>
              <a:t>Bank Guarantee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is required by SEIAA </a:t>
            </a:r>
            <a:endParaRPr lang="en-IN" sz="2200" b="1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42541" y="-1846655"/>
            <a:ext cx="264816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2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Monitoring &amp; 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956" y="1310384"/>
            <a:ext cx="7270981" cy="4000066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anose="02050604050505020204" pitchFamily="18" charset="0"/>
              </a:rPr>
              <a:t>Self- </a:t>
            </a:r>
            <a:r>
              <a:rPr lang="en-US" sz="2200" b="1" dirty="0" smtClean="0">
                <a:latin typeface="Bookman Old Style" panose="02050604050505020204" pitchFamily="18" charset="0"/>
              </a:rPr>
              <a:t>compliance</a:t>
            </a:r>
            <a:endParaRPr lang="en-US" sz="2200" b="1" dirty="0" smtClean="0">
              <a:latin typeface="Bookman Old Style" panose="02050604050505020204" pitchFamily="18" charset="0"/>
            </a:endParaRP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Certified Compliance by Regional Office, </a:t>
            </a:r>
            <a:r>
              <a:rPr lang="en-US" sz="2200" b="1" dirty="0" err="1" smtClean="0">
                <a:latin typeface="Bookman Old Style" panose="02050604050505020204" pitchFamily="18" charset="0"/>
              </a:rPr>
              <a:t>GoI</a:t>
            </a:r>
            <a:r>
              <a:rPr lang="en-US" sz="2200" b="1" dirty="0" smtClean="0">
                <a:latin typeface="Bookman Old Style" panose="02050604050505020204" pitchFamily="18" charset="0"/>
              </a:rPr>
              <a:t>/State Pollution Control Board</a:t>
            </a:r>
            <a:endParaRPr sz="2200" b="1" dirty="0">
              <a:latin typeface="Bookman Old Style" panose="02050604050505020204" pitchFamily="18" charset="0"/>
            </a:endParaRPr>
          </a:p>
          <a:p>
            <a:r>
              <a:rPr sz="2200" b="1" dirty="0" smtClean="0">
                <a:latin typeface="Bookman Old Style" panose="02050604050505020204" pitchFamily="18" charset="0"/>
              </a:rPr>
              <a:t>Use</a:t>
            </a:r>
            <a:r>
              <a:rPr lang="en-US" sz="2200" b="1" dirty="0" smtClean="0">
                <a:latin typeface="Bookman Old Style" panose="02050604050505020204" pitchFamily="18" charset="0"/>
              </a:rPr>
              <a:t> of</a:t>
            </a:r>
            <a:r>
              <a:rPr sz="2200" b="1" dirty="0" smtClean="0">
                <a:latin typeface="Bookman Old Style" panose="02050604050505020204" pitchFamily="18" charset="0"/>
              </a:rPr>
              <a:t> </a:t>
            </a:r>
            <a:r>
              <a:rPr sz="2200" b="1" dirty="0">
                <a:latin typeface="Bookman Old Style" panose="02050604050505020204" pitchFamily="18" charset="0"/>
              </a:rPr>
              <a:t>satellite imagery, geo-tagged </a:t>
            </a:r>
            <a:r>
              <a:rPr sz="2200" b="1" dirty="0" smtClean="0">
                <a:latin typeface="Bookman Old Style" panose="02050604050505020204" pitchFamily="18" charset="0"/>
              </a:rPr>
              <a:t>photos</a:t>
            </a:r>
            <a:endParaRPr lang="en-US" sz="2200" b="1" dirty="0" smtClean="0">
              <a:latin typeface="Bookman Old Style" panose="02050604050505020204" pitchFamily="18" charset="0"/>
            </a:endParaRP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Third party Evaluation</a:t>
            </a:r>
            <a:endParaRPr sz="2200" b="1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45" y="726173"/>
            <a:ext cx="6770183" cy="1077229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Importance as EC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0669" y="1334332"/>
            <a:ext cx="6770183" cy="41646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Core </a:t>
            </a:r>
            <a:r>
              <a:rPr sz="2200" b="1" dirty="0">
                <a:latin typeface="Bookman Old Style" panose="02050604050505020204" pitchFamily="18" charset="0"/>
              </a:rPr>
              <a:t>EC condition.</a:t>
            </a:r>
          </a:p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Shows </a:t>
            </a:r>
            <a:r>
              <a:rPr sz="2200" b="1" dirty="0">
                <a:latin typeface="Bookman Old Style" panose="02050604050505020204" pitchFamily="18" charset="0"/>
              </a:rPr>
              <a:t>environmental </a:t>
            </a:r>
            <a:r>
              <a:rPr sz="2200" b="1" dirty="0" smtClean="0">
                <a:latin typeface="Bookman Old Style" panose="02050604050505020204" pitchFamily="18" charset="0"/>
              </a:rPr>
              <a:t>responsibility</a:t>
            </a:r>
            <a:endParaRPr sz="2200" b="1" dirty="0">
              <a:latin typeface="Bookman Old Style" panose="02050604050505020204" pitchFamily="18" charset="0"/>
            </a:endParaRPr>
          </a:p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Non-compliance </a:t>
            </a:r>
            <a:r>
              <a:rPr sz="2200" b="1" dirty="0">
                <a:latin typeface="Bookman Old Style" panose="02050604050505020204" pitchFamily="18" charset="0"/>
              </a:rPr>
              <a:t>may lead to: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dirty="0" smtClean="0">
                <a:latin typeface="Bookman Old Style" panose="02050604050505020204" pitchFamily="18" charset="0"/>
              </a:rPr>
              <a:t>   </a:t>
            </a:r>
            <a:r>
              <a:rPr sz="2200" b="1" dirty="0" smtClean="0">
                <a:latin typeface="Bookman Old Style" panose="02050604050505020204" pitchFamily="18" charset="0"/>
              </a:rPr>
              <a:t> </a:t>
            </a:r>
            <a:r>
              <a:rPr sz="2200" b="1" dirty="0">
                <a:latin typeface="Bookman Old Style" panose="02050604050505020204" pitchFamily="18" charset="0"/>
              </a:rPr>
              <a:t>- Show-cause notices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dirty="0" smtClean="0">
                <a:latin typeface="Bookman Old Style" panose="02050604050505020204" pitchFamily="18" charset="0"/>
              </a:rPr>
              <a:t>  </a:t>
            </a:r>
            <a:r>
              <a:rPr sz="2200" b="1" dirty="0" smtClean="0">
                <a:latin typeface="Bookman Old Style" panose="02050604050505020204" pitchFamily="18" charset="0"/>
              </a:rPr>
              <a:t>  </a:t>
            </a:r>
            <a:r>
              <a:rPr sz="2200" b="1" dirty="0">
                <a:latin typeface="Bookman Old Style" panose="02050604050505020204" pitchFamily="18" charset="0"/>
              </a:rPr>
              <a:t>- EC suspension/revocation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latin typeface="Bookman Old Style" panose="02050604050505020204" pitchFamily="18" charset="0"/>
              </a:rPr>
              <a:t> </a:t>
            </a:r>
            <a:r>
              <a:rPr lang="en-US" sz="2200" b="1" dirty="0" smtClean="0">
                <a:latin typeface="Bookman Old Style" panose="02050604050505020204" pitchFamily="18" charset="0"/>
              </a:rPr>
              <a:t>   </a:t>
            </a:r>
            <a:endParaRPr sz="2200" b="1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942" y="1022942"/>
            <a:ext cx="6812386" cy="4000066"/>
          </a:xfrm>
        </p:spPr>
        <p:txBody>
          <a:bodyPr>
            <a:normAutofit/>
          </a:bodyPr>
          <a:lstStyle/>
          <a:p>
            <a:r>
              <a:rPr sz="2200" b="1" dirty="0" smtClean="0">
                <a:latin typeface="Bookman Old Style" panose="02050604050505020204" pitchFamily="18" charset="0"/>
              </a:rPr>
              <a:t>Greenbelt </a:t>
            </a:r>
            <a:r>
              <a:rPr sz="2200" b="1" dirty="0">
                <a:latin typeface="Bookman Old Style" panose="02050604050505020204" pitchFamily="18" charset="0"/>
              </a:rPr>
              <a:t>= Key environmental safeguard.</a:t>
            </a:r>
          </a:p>
          <a:p>
            <a:r>
              <a:rPr sz="2200" b="1" dirty="0" smtClean="0">
                <a:latin typeface="Bookman Old Style" panose="02050604050505020204" pitchFamily="18" charset="0"/>
              </a:rPr>
              <a:t>Promotes </a:t>
            </a:r>
            <a:r>
              <a:rPr sz="2200" b="1" dirty="0">
                <a:latin typeface="Bookman Old Style" panose="02050604050505020204" pitchFamily="18" charset="0"/>
              </a:rPr>
              <a:t>sustainable &amp; responsible </a:t>
            </a:r>
            <a:endParaRPr lang="en-US" sz="2200" b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200" b="1" dirty="0">
                <a:latin typeface="Bookman Old Style" panose="02050604050505020204" pitchFamily="18" charset="0"/>
              </a:rPr>
              <a:t> </a:t>
            </a:r>
            <a:r>
              <a:rPr lang="en-US" sz="2200" b="1" dirty="0" smtClean="0">
                <a:latin typeface="Bookman Old Style" panose="02050604050505020204" pitchFamily="18" charset="0"/>
              </a:rPr>
              <a:t>  </a:t>
            </a:r>
            <a:r>
              <a:rPr sz="2200" b="1" dirty="0" smtClean="0">
                <a:latin typeface="Bookman Old Style" panose="02050604050505020204" pitchFamily="18" charset="0"/>
              </a:rPr>
              <a:t>mining</a:t>
            </a:r>
            <a:r>
              <a:rPr sz="2200" b="1" dirty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200" b="1" dirty="0" smtClean="0">
                <a:latin typeface="Bookman Old Style" panose="02050604050505020204" pitchFamily="18" charset="0"/>
              </a:rPr>
              <a:t>  </a:t>
            </a:r>
          </a:p>
          <a:p>
            <a:pPr marL="0" indent="0">
              <a:buNone/>
            </a:pPr>
            <a:r>
              <a:rPr sz="2200" b="1" dirty="0" smtClean="0">
                <a:solidFill>
                  <a:srgbClr val="92D050"/>
                </a:solidFill>
                <a:latin typeface="Bookman Old Style" panose="02050604050505020204" pitchFamily="18" charset="0"/>
              </a:rPr>
              <a:t>“</a:t>
            </a:r>
            <a:r>
              <a:rPr sz="2200" b="1" dirty="0">
                <a:solidFill>
                  <a:srgbClr val="92D050"/>
                </a:solidFill>
                <a:latin typeface="Bookman Old Style" panose="02050604050505020204" pitchFamily="18" charset="0"/>
              </a:rPr>
              <a:t>🌱 A mine that breathes green, lives clean.”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7186" y="5591665"/>
            <a:ext cx="8320368" cy="105039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atin typeface="Bookman Old Style" panose="02050604050505020204" pitchFamily="18" charset="0"/>
              </a:rPr>
              <a:t>SEIAA </a:t>
            </a:r>
            <a:r>
              <a:rPr lang="en-US" b="1" dirty="0">
                <a:latin typeface="Bookman Old Style" panose="02050604050505020204" pitchFamily="18" charset="0"/>
              </a:rPr>
              <a:t>HELPLINE </a:t>
            </a:r>
            <a:r>
              <a:rPr lang="en-US" b="1" dirty="0" smtClean="0">
                <a:latin typeface="Bookman Old Style" panose="02050604050505020204" pitchFamily="18" charset="0"/>
              </a:rPr>
              <a:t>NO : </a:t>
            </a:r>
            <a:br>
              <a:rPr lang="en-US" b="1" dirty="0" smtClean="0">
                <a:latin typeface="Bookman Old Style" panose="02050604050505020204" pitchFamily="18" charset="0"/>
              </a:rPr>
            </a:b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smtClean="0">
                <a:latin typeface="Bookman Old Style" panose="02050604050505020204" pitchFamily="18" charset="0"/>
              </a:rPr>
              <a:t>                                 </a:t>
            </a:r>
            <a:r>
              <a:rPr lang="en-US" sz="39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0141-3500181</a:t>
            </a:r>
            <a:r>
              <a:rPr lang="en-US" sz="3900" b="1" dirty="0">
                <a:latin typeface="Bookman Old Style" panose="02050604050505020204" pitchFamily="18" charset="0"/>
              </a:rPr>
              <a:t/>
            </a:r>
            <a:br>
              <a:rPr lang="en-US" sz="3900" b="1" dirty="0">
                <a:latin typeface="Bookman Old Style" panose="02050604050505020204" pitchFamily="18" charset="0"/>
              </a:rPr>
            </a:br>
            <a:endParaRPr lang="en-US" sz="3900" b="1" dirty="0">
              <a:latin typeface="Bookman Old Style" panose="020506040505050202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69189" y="1996885"/>
            <a:ext cx="4677773" cy="105039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150" b="1" dirty="0">
                <a:latin typeface="Bookman Old Style" panose="02050604050505020204" pitchFamily="18" charset="0"/>
              </a:rPr>
              <a:t>Thanks for Watching </a:t>
            </a:r>
            <a:br>
              <a:rPr lang="en-US" sz="3150" b="1" dirty="0">
                <a:latin typeface="Bookman Old Style" panose="02050604050505020204" pitchFamily="18" charset="0"/>
              </a:rPr>
            </a:br>
            <a:r>
              <a:rPr lang="en-US" sz="3150" dirty="0">
                <a:latin typeface="Bookman Old Style" panose="02050604050505020204" pitchFamily="18" charset="0"/>
              </a:rPr>
              <a:t/>
            </a:r>
            <a:br>
              <a:rPr lang="en-US" sz="3150" dirty="0">
                <a:latin typeface="Bookman Old Style" panose="02050604050505020204" pitchFamily="18" charset="0"/>
              </a:rPr>
            </a:br>
            <a:endParaRPr lang="en-US" sz="3150" b="1" dirty="0">
              <a:latin typeface="Bookman Old Style" panose="020506040505050202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374711" y="3257599"/>
            <a:ext cx="4996787" cy="105039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150" dirty="0">
                <a:latin typeface="Bookman Old Style" panose="02050604050505020204" pitchFamily="18" charset="0"/>
              </a:rPr>
              <a:t>For any details contact </a:t>
            </a:r>
            <a:br>
              <a:rPr lang="en-US" sz="3150" dirty="0">
                <a:latin typeface="Bookman Old Style" panose="02050604050505020204" pitchFamily="18" charset="0"/>
              </a:rPr>
            </a:br>
            <a:r>
              <a:rPr lang="en-US" sz="3150" dirty="0">
                <a:latin typeface="Bookman Old Style" panose="02050604050505020204" pitchFamily="18" charset="0"/>
              </a:rPr>
              <a:t/>
            </a:r>
            <a:br>
              <a:rPr lang="en-US" sz="3150" dirty="0">
                <a:latin typeface="Bookman Old Style" panose="02050604050505020204" pitchFamily="18" charset="0"/>
              </a:rPr>
            </a:br>
            <a:endParaRPr lang="en-US" sz="315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7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782" y="822125"/>
            <a:ext cx="5878011" cy="1077229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813" y="1051073"/>
            <a:ext cx="7130310" cy="4000066"/>
          </a:xfrm>
        </p:spPr>
        <p:txBody>
          <a:bodyPr/>
          <a:lstStyle/>
          <a:p>
            <a:pPr marL="0" indent="0">
              <a:buSzPct val="100000"/>
              <a:buNone/>
            </a:pPr>
            <a:r>
              <a:rPr lang="en-US" sz="2200" b="1" dirty="0" smtClean="0">
                <a:latin typeface="Bookman Old Style" panose="02050604050505020204" pitchFamily="18" charset="0"/>
              </a:rPr>
              <a:t> </a:t>
            </a:r>
          </a:p>
          <a:p>
            <a:pPr>
              <a:lnSpc>
                <a:spcPct val="150000"/>
              </a:lnSpc>
              <a:buClr>
                <a:schemeClr val="tx1"/>
              </a:buClr>
              <a:buSzPct val="100000"/>
            </a:pPr>
            <a:r>
              <a:rPr sz="2200" b="1" dirty="0" smtClean="0">
                <a:latin typeface="Bookman Old Style" panose="02050604050505020204" pitchFamily="18" charset="0"/>
              </a:rPr>
              <a:t>Mining </a:t>
            </a:r>
            <a:r>
              <a:rPr sz="2200" b="1" dirty="0">
                <a:latin typeface="Bookman Old Style" panose="02050604050505020204" pitchFamily="18" charset="0"/>
              </a:rPr>
              <a:t>alters land and ecology.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sz="2200" b="1" dirty="0" smtClean="0">
                <a:latin typeface="Bookman Old Style" panose="02050604050505020204" pitchFamily="18" charset="0"/>
              </a:rPr>
              <a:t>Greenbelt </a:t>
            </a:r>
            <a:r>
              <a:rPr sz="2200" b="1" dirty="0">
                <a:latin typeface="Bookman Old Style" panose="02050604050505020204" pitchFamily="18" charset="0"/>
              </a:rPr>
              <a:t>Development is a mandatory EC compliance.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sz="2200" b="1" dirty="0" smtClean="0">
                <a:latin typeface="Bookman Old Style" panose="02050604050505020204" pitchFamily="18" charset="0"/>
              </a:rPr>
              <a:t>Acts </a:t>
            </a:r>
            <a:r>
              <a:rPr sz="2200" b="1" dirty="0">
                <a:latin typeface="Bookman Old Style" panose="02050604050505020204" pitchFamily="18" charset="0"/>
              </a:rPr>
              <a:t>as a tool for pollution control and ecological restoration.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469" y="808057"/>
            <a:ext cx="7258928" cy="1077229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What is Greenbelt Development?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8803" y="1181904"/>
            <a:ext cx="7090117" cy="4164658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anose="02050604050505020204" pitchFamily="18" charset="0"/>
              </a:rPr>
              <a:t>Planned area of vegetation. </a:t>
            </a: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Creation of green spaces for mitigation.</a:t>
            </a: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Tree Plantations</a:t>
            </a:r>
            <a:r>
              <a:rPr sz="2200" b="1" dirty="0" smtClean="0">
                <a:latin typeface="Bookman Old Style" panose="02050604050505020204" pitchFamily="18" charset="0"/>
              </a:rPr>
              <a:t> </a:t>
            </a:r>
            <a:r>
              <a:rPr sz="2200" b="1" dirty="0">
                <a:latin typeface="Bookman Old Style" panose="02050604050505020204" pitchFamily="18" charset="0"/>
              </a:rPr>
              <a:t>around mining area.</a:t>
            </a: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Created with </a:t>
            </a:r>
            <a:r>
              <a:rPr lang="en-US" sz="2200" b="1" smtClean="0">
                <a:latin typeface="Bookman Old Style" panose="02050604050505020204" pitchFamily="18" charset="0"/>
              </a:rPr>
              <a:t>numerous objectives. </a:t>
            </a:r>
            <a:endParaRPr lang="en-US" sz="2200" b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sz="2200" b="1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955" y="808057"/>
            <a:ext cx="7481999" cy="1077229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Objectives of Greenbelt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955" y="1698196"/>
            <a:ext cx="5713092" cy="40000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Reduce </a:t>
            </a:r>
            <a:r>
              <a:rPr sz="2200" b="1" dirty="0">
                <a:latin typeface="Bookman Old Style" panose="02050604050505020204" pitchFamily="18" charset="0"/>
              </a:rPr>
              <a:t>dust &amp; noise pollution.</a:t>
            </a:r>
          </a:p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Improve </a:t>
            </a:r>
            <a:r>
              <a:rPr sz="2200" b="1" dirty="0">
                <a:latin typeface="Bookman Old Style" panose="02050604050505020204" pitchFamily="18" charset="0"/>
              </a:rPr>
              <a:t>aesthetics &amp; biodiversity.</a:t>
            </a:r>
          </a:p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Restore </a:t>
            </a:r>
            <a:r>
              <a:rPr sz="2200" b="1" dirty="0">
                <a:latin typeface="Bookman Old Style" panose="02050604050505020204" pitchFamily="18" charset="0"/>
              </a:rPr>
              <a:t>ecological balance.</a:t>
            </a:r>
          </a:p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Provide </a:t>
            </a:r>
            <a:r>
              <a:rPr sz="2200" b="1" dirty="0">
                <a:latin typeface="Bookman Old Style" panose="02050604050505020204" pitchFamily="18" charset="0"/>
              </a:rPr>
              <a:t>habitat for fauna.</a:t>
            </a:r>
          </a:p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Contribute </a:t>
            </a:r>
            <a:r>
              <a:rPr sz="2200" b="1" dirty="0">
                <a:latin typeface="Bookman Old Style" panose="02050604050505020204" pitchFamily="18" charset="0"/>
              </a:rPr>
              <a:t>to carbon sequestration.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808057"/>
            <a:ext cx="6742048" cy="1077229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Legal &amp; Regulatory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874" y="1434910"/>
            <a:ext cx="7104184" cy="42484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Under </a:t>
            </a:r>
            <a:r>
              <a:rPr sz="2200" b="1" dirty="0">
                <a:latin typeface="Bookman Old Style" panose="02050604050505020204" pitchFamily="18" charset="0"/>
              </a:rPr>
              <a:t>Environment (Protection) Act, 1986.</a:t>
            </a:r>
          </a:p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Condition </a:t>
            </a:r>
            <a:r>
              <a:rPr sz="2200" b="1" dirty="0">
                <a:latin typeface="Bookman Old Style" panose="02050604050505020204" pitchFamily="18" charset="0"/>
              </a:rPr>
              <a:t>in EC by SEIAA/SEAC.</a:t>
            </a:r>
          </a:p>
          <a:p>
            <a:pPr>
              <a:lnSpc>
                <a:spcPct val="150000"/>
              </a:lnSpc>
            </a:pPr>
            <a:r>
              <a:rPr sz="2200" b="1" dirty="0" err="1" smtClean="0">
                <a:latin typeface="Bookman Old Style" panose="02050604050505020204" pitchFamily="18" charset="0"/>
              </a:rPr>
              <a:t>MoEF&amp;CC</a:t>
            </a:r>
            <a:r>
              <a:rPr sz="2200" b="1" dirty="0" smtClean="0">
                <a:latin typeface="Bookman Old Style" panose="02050604050505020204" pitchFamily="18" charset="0"/>
              </a:rPr>
              <a:t> </a:t>
            </a:r>
            <a:r>
              <a:rPr sz="2200" b="1" dirty="0">
                <a:latin typeface="Bookman Old Style" panose="02050604050505020204" pitchFamily="18" charset="0"/>
              </a:rPr>
              <a:t>&amp; CPCB guidelines define width, </a:t>
            </a:r>
            <a:r>
              <a:rPr sz="2200" b="1" dirty="0" smtClean="0">
                <a:latin typeface="Bookman Old Style" panose="02050604050505020204" pitchFamily="18" charset="0"/>
              </a:rPr>
              <a:t>species</a:t>
            </a:r>
            <a:r>
              <a:rPr lang="en-US" sz="2200" b="1" dirty="0" smtClean="0">
                <a:latin typeface="Bookman Old Style" panose="02050604050505020204" pitchFamily="18" charset="0"/>
              </a:rPr>
              <a:t> and </a:t>
            </a:r>
            <a:r>
              <a:rPr sz="2200" b="1" dirty="0" smtClean="0">
                <a:latin typeface="Bookman Old Style" panose="02050604050505020204" pitchFamily="18" charset="0"/>
              </a:rPr>
              <a:t>density.</a:t>
            </a:r>
            <a:endParaRPr lang="en-US" sz="2200" b="1" dirty="0" smtClean="0">
              <a:latin typeface="Bookman Old Style" panose="0205060405050502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b="1" dirty="0" smtClean="0">
                <a:latin typeface="Bookman Old Style" panose="02050604050505020204" pitchFamily="18" charset="0"/>
              </a:rPr>
              <a:t>Separate guidelines of SEIAA insisting compliance</a:t>
            </a:r>
            <a:endParaRPr sz="2200" b="1" dirty="0">
              <a:latin typeface="Bookman Old Style" panose="02050604050505020204" pitchFamily="18" charset="0"/>
            </a:endParaRPr>
          </a:p>
          <a:p>
            <a:pPr>
              <a:lnSpc>
                <a:spcPct val="15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Non-compliance </a:t>
            </a:r>
            <a:r>
              <a:rPr sz="2200" b="1" dirty="0">
                <a:latin typeface="Bookman Old Style" panose="02050604050505020204" pitchFamily="18" charset="0"/>
              </a:rPr>
              <a:t>may lead to penal 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181" y="484497"/>
            <a:ext cx="5878011" cy="1077229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Design and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600" y="1670048"/>
            <a:ext cx="7498082" cy="433686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200" b="1" dirty="0">
                <a:latin typeface="Bookman Old Style" panose="02050604050505020204" pitchFamily="18" charset="0"/>
              </a:rPr>
              <a:t>33% of mining lease shall be covered </a:t>
            </a:r>
          </a:p>
          <a:p>
            <a:pPr>
              <a:lnSpc>
                <a:spcPct val="160000"/>
              </a:lnSpc>
            </a:pPr>
            <a:r>
              <a:rPr lang="en-US" sz="2200" b="1" dirty="0" smtClean="0">
                <a:latin typeface="Bookman Old Style" panose="02050604050505020204" pitchFamily="18" charset="0"/>
              </a:rPr>
              <a:t>Safety Barrier - 7.5</a:t>
            </a:r>
            <a:r>
              <a:rPr sz="2200" b="1" dirty="0" smtClean="0">
                <a:latin typeface="Bookman Old Style" panose="02050604050505020204" pitchFamily="18" charset="0"/>
              </a:rPr>
              <a:t> m </a:t>
            </a:r>
            <a:r>
              <a:rPr lang="en-US" sz="2200" b="1" dirty="0" smtClean="0">
                <a:latin typeface="Bookman Old Style" panose="02050604050505020204" pitchFamily="18" charset="0"/>
              </a:rPr>
              <a:t>width along the  perimeter to protect surroundings (dust screen, noise buffer)</a:t>
            </a:r>
          </a:p>
          <a:p>
            <a:pPr>
              <a:lnSpc>
                <a:spcPct val="160000"/>
              </a:lnSpc>
            </a:pPr>
            <a:r>
              <a:rPr lang="en-US" sz="2200" b="1" dirty="0" smtClean="0">
                <a:latin typeface="Bookman Old Style" panose="02050604050505020204" pitchFamily="18" charset="0"/>
              </a:rPr>
              <a:t>Along the Haul roads </a:t>
            </a:r>
          </a:p>
          <a:p>
            <a:pPr>
              <a:lnSpc>
                <a:spcPct val="160000"/>
              </a:lnSpc>
            </a:pPr>
            <a:r>
              <a:rPr lang="en-US" sz="2200" b="1" dirty="0" smtClean="0">
                <a:latin typeface="Bookman Old Style" panose="02050604050505020204" pitchFamily="18" charset="0"/>
              </a:rPr>
              <a:t>Disturbed and Inactive areas</a:t>
            </a:r>
            <a:endParaRPr sz="2200" b="1" dirty="0" smtClean="0">
              <a:latin typeface="Bookman Old Style" panose="02050604050505020204" pitchFamily="18" charset="0"/>
            </a:endParaRPr>
          </a:p>
          <a:p>
            <a:pPr>
              <a:lnSpc>
                <a:spcPct val="160000"/>
              </a:lnSpc>
            </a:pPr>
            <a:r>
              <a:rPr lang="en-US" sz="2200" b="1" dirty="0" smtClean="0">
                <a:latin typeface="Bookman Old Style" panose="02050604050505020204" pitchFamily="18" charset="0"/>
              </a:rPr>
              <a:t>Mined-out areas – backfilled, leveled </a:t>
            </a:r>
            <a:endParaRPr sz="2200" b="1" dirty="0" smtClean="0">
              <a:latin typeface="Bookman Old Style" panose="02050604050505020204" pitchFamily="18" charset="0"/>
            </a:endParaRPr>
          </a:p>
          <a:p>
            <a:pPr>
              <a:lnSpc>
                <a:spcPct val="160000"/>
              </a:lnSpc>
            </a:pPr>
            <a:r>
              <a:rPr sz="2200" b="1" dirty="0" smtClean="0">
                <a:latin typeface="Bookman Old Style" panose="02050604050505020204" pitchFamily="18" charset="0"/>
              </a:rPr>
              <a:t>Along dumps, offices</a:t>
            </a:r>
            <a:r>
              <a:rPr lang="en-US" sz="2200" b="1" dirty="0" smtClean="0">
                <a:latin typeface="Bookman Old Style" panose="02050604050505020204" pitchFamily="18" charset="0"/>
              </a:rPr>
              <a:t> and other available space</a:t>
            </a:r>
            <a:endParaRPr sz="2200" b="1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200" b="1" dirty="0">
                <a:latin typeface="Bookman Old Style" panose="02050604050505020204" pitchFamily="18" charset="0"/>
              </a:rPr>
              <a:t>Species Selection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955" y="1205815"/>
            <a:ext cx="7228780" cy="4000066"/>
          </a:xfrm>
        </p:spPr>
        <p:txBody>
          <a:bodyPr>
            <a:normAutofit/>
          </a:bodyPr>
          <a:lstStyle/>
          <a:p>
            <a:r>
              <a:rPr sz="2200" b="1" dirty="0" smtClean="0">
                <a:latin typeface="Bookman Old Style" panose="02050604050505020204" pitchFamily="18" charset="0"/>
              </a:rPr>
              <a:t>Native </a:t>
            </a:r>
            <a:r>
              <a:rPr sz="2200" b="1" dirty="0">
                <a:latin typeface="Bookman Old Style" panose="02050604050505020204" pitchFamily="18" charset="0"/>
              </a:rPr>
              <a:t>and </a:t>
            </a:r>
            <a:r>
              <a:rPr lang="en-US" sz="2200" b="1" dirty="0" smtClean="0">
                <a:latin typeface="Bookman Old Style" panose="02050604050505020204" pitchFamily="18" charset="0"/>
              </a:rPr>
              <a:t>hardy species</a:t>
            </a: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Tolerant </a:t>
            </a:r>
            <a:r>
              <a:rPr lang="en-US" sz="2200" b="1" dirty="0">
                <a:latin typeface="Bookman Old Style" panose="02050604050505020204" pitchFamily="18" charset="0"/>
              </a:rPr>
              <a:t>to various </a:t>
            </a:r>
            <a:r>
              <a:rPr lang="en-US" sz="2200" b="1" dirty="0" smtClean="0">
                <a:latin typeface="Bookman Old Style" panose="02050604050505020204" pitchFamily="18" charset="0"/>
              </a:rPr>
              <a:t>adversities</a:t>
            </a:r>
            <a:r>
              <a:rPr lang="en-US" sz="2200" b="1" dirty="0">
                <a:latin typeface="Bookman Old Style" panose="02050604050505020204" pitchFamily="18" charset="0"/>
              </a:rPr>
              <a:t> </a:t>
            </a:r>
            <a:r>
              <a:rPr lang="en-US" sz="2200" b="1" dirty="0" smtClean="0">
                <a:latin typeface="Bookman Old Style" panose="02050604050505020204" pitchFamily="18" charset="0"/>
              </a:rPr>
              <a:t>like drought</a:t>
            </a: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Dust </a:t>
            </a:r>
            <a:r>
              <a:rPr lang="en-US" sz="2200" b="1" dirty="0">
                <a:latin typeface="Bookman Old Style" panose="02050604050505020204" pitchFamily="18" charset="0"/>
              </a:rPr>
              <a:t>absorption </a:t>
            </a:r>
            <a:r>
              <a:rPr lang="en-US" sz="2200" b="1" dirty="0" smtClean="0">
                <a:latin typeface="Bookman Old Style" panose="02050604050505020204" pitchFamily="18" charset="0"/>
              </a:rPr>
              <a:t>capacity</a:t>
            </a:r>
          </a:p>
          <a:p>
            <a:r>
              <a:rPr lang="en-US" sz="2200" b="1" dirty="0" smtClean="0">
                <a:latin typeface="Bookman Old Style" panose="02050604050505020204" pitchFamily="18" charset="0"/>
              </a:rPr>
              <a:t>Adoptable in </a:t>
            </a:r>
            <a:r>
              <a:rPr lang="en-US" sz="2200" b="1" dirty="0">
                <a:latin typeface="Bookman Old Style" panose="02050604050505020204" pitchFamily="18" charset="0"/>
              </a:rPr>
              <a:t>rocky </a:t>
            </a:r>
            <a:r>
              <a:rPr lang="en-US" sz="2200" b="1" dirty="0" smtClean="0">
                <a:latin typeface="Bookman Old Style" panose="02050604050505020204" pitchFamily="18" charset="0"/>
              </a:rPr>
              <a:t>strata </a:t>
            </a:r>
            <a:endParaRPr lang="en-US" sz="2200" b="1" dirty="0">
              <a:latin typeface="Bookman Old Style" panose="02050604050505020204" pitchFamily="18" charset="0"/>
            </a:endParaRPr>
          </a:p>
          <a:p>
            <a:r>
              <a:rPr sz="2200" b="1" dirty="0" smtClean="0">
                <a:latin typeface="Bookman Old Style" panose="02050604050505020204" pitchFamily="18" charset="0"/>
              </a:rPr>
              <a:t>Rapid </a:t>
            </a:r>
            <a:r>
              <a:rPr sz="2200" b="1" dirty="0">
                <a:latin typeface="Bookman Old Style" panose="02050604050505020204" pitchFamily="18" charset="0"/>
              </a:rPr>
              <a:t>growth and deep </a:t>
            </a:r>
            <a:r>
              <a:rPr sz="2200" b="1" dirty="0" smtClean="0">
                <a:latin typeface="Bookman Old Style" panose="02050604050505020204" pitchFamily="18" charset="0"/>
              </a:rPr>
              <a:t>rooting</a:t>
            </a:r>
            <a:endParaRPr sz="2200" b="1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009" y="527123"/>
            <a:ext cx="7118253" cy="1077229"/>
          </a:xfrm>
        </p:spPr>
        <p:txBody>
          <a:bodyPr/>
          <a:lstStyle/>
          <a:p>
            <a:pPr algn="ctr"/>
            <a:r>
              <a:rPr lang="en-US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Species Suitable for Rajasthan Mines</a:t>
            </a:r>
            <a:endParaRPr lang="en-US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529" y="1631851"/>
            <a:ext cx="7488842" cy="4740813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Bookman Old Style" panose="02050604050505020204" pitchFamily="18" charset="0"/>
              </a:rPr>
              <a:t>Indian Lilac/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Neem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Azadirachta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indica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Indian Jujube/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Ber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Ziziphus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mauritiana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Indian Beech/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Karanj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Millettia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pinnata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Persian Mesquite/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Khejri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Prosopis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cineraria</a:t>
            </a: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Sacred Fig/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Peepal</a:t>
            </a:r>
            <a:r>
              <a:rPr lang="en-US" sz="2000" b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Ficus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religiosa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Banyan/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Bargad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Ficus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benghalensis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Tree </a:t>
            </a:r>
            <a:r>
              <a:rPr lang="en-US" sz="2000" b="1" dirty="0" smtClean="0">
                <a:latin typeface="Bookman Old Style" panose="02050604050505020204" pitchFamily="18" charset="0"/>
              </a:rPr>
              <a:t>of 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Heavan</a:t>
            </a:r>
            <a:r>
              <a:rPr lang="en-US" sz="2000" b="1" dirty="0" smtClean="0">
                <a:latin typeface="Bookman Old Style" panose="02050604050505020204" pitchFamily="18" charset="0"/>
              </a:rPr>
              <a:t>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Ardu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Ailanthus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excelsa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North Indian Rosewood/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Sheesham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Dalbergia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sissoo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Desert Teak/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Marwar</a:t>
            </a:r>
            <a:r>
              <a:rPr lang="en-US" sz="2000" b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dirty="0" smtClean="0">
                <a:latin typeface="Bookman Old Style" panose="02050604050505020204" pitchFamily="18" charset="0"/>
              </a:rPr>
              <a:t>Teak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Tecomella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undulata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Gum Arabic/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Babool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Acacia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nilotica</a:t>
            </a:r>
            <a:endParaRPr lang="en-US" sz="2000" b="1" i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33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009" y="540771"/>
            <a:ext cx="7118253" cy="1077229"/>
          </a:xfrm>
        </p:spPr>
        <p:txBody>
          <a:bodyPr/>
          <a:lstStyle/>
          <a:p>
            <a:pPr algn="ctr"/>
            <a:r>
              <a:rPr lang="en-US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Species Suitable for Rajasthan Mines</a:t>
            </a:r>
            <a:endParaRPr lang="en-US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1009" y="1631851"/>
            <a:ext cx="7118253" cy="4740813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Bookman Old Style" panose="02050604050505020204" pitchFamily="18" charset="0"/>
              </a:rPr>
              <a:t>White Bark Acacia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Acacia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leucophloea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Toothbrush Wood/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Jaal</a:t>
            </a:r>
            <a:r>
              <a:rPr lang="en-US" sz="2000" b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Salvadora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persica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Cutch/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Khair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Senegalia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catechu</a:t>
            </a: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East Indian Walnut/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Siris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Albizia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lebbeck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Desert Date/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Hingot</a:t>
            </a:r>
            <a:r>
              <a:rPr lang="en-US" sz="2000" b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Balanites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aegyptiaca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Indian Cherry/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Lasoda</a:t>
            </a:r>
            <a:r>
              <a:rPr lang="en-US" sz="2000" b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Cordia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myxa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Male Bamboo/Bans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Dendrocalamus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strictus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Wood Apple/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Bael</a:t>
            </a:r>
            <a:r>
              <a:rPr lang="en-US" sz="2000" b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Patra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Aegle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marmelos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 </a:t>
            </a: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Yellow Teak/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Karam</a:t>
            </a:r>
            <a:r>
              <a:rPr lang="en-US" sz="2000" b="1" dirty="0" smtClean="0">
                <a:latin typeface="Bookman Old Style" panose="02050604050505020204" pitchFamily="18" charset="0"/>
              </a:rPr>
              <a:t> 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Adina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cordifolia</a:t>
            </a:r>
            <a:endParaRPr lang="en-US" sz="2000" b="1" i="1" dirty="0" smtClean="0">
              <a:solidFill>
                <a:srgbClr val="FFFF00"/>
              </a:solidFill>
              <a:latin typeface="Bookman Old Style" panose="02050604050505020204" pitchFamily="18" charset="0"/>
            </a:endParaRPr>
          </a:p>
          <a:p>
            <a:r>
              <a:rPr lang="en-US" sz="2000" b="1" dirty="0" smtClean="0">
                <a:latin typeface="Bookman Old Style" panose="02050604050505020204" pitchFamily="18" charset="0"/>
              </a:rPr>
              <a:t>Flame of the Forest/</a:t>
            </a:r>
            <a:r>
              <a:rPr lang="en-US" sz="2000" b="1" dirty="0" err="1" smtClean="0">
                <a:latin typeface="Bookman Old Style" panose="02050604050505020204" pitchFamily="18" charset="0"/>
              </a:rPr>
              <a:t>Dhak</a:t>
            </a:r>
            <a:r>
              <a:rPr lang="en-US" sz="2000" b="1" i="1" dirty="0" smtClean="0">
                <a:latin typeface="Bookman Old Style" panose="02050604050505020204" pitchFamily="18" charset="0"/>
              </a:rPr>
              <a:t> - </a:t>
            </a:r>
            <a:r>
              <a:rPr lang="en-US" sz="2000" b="1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Butea </a:t>
            </a:r>
            <a:r>
              <a:rPr lang="en-US" sz="2000" b="1" i="1" dirty="0" err="1" smtClean="0">
                <a:solidFill>
                  <a:srgbClr val="FFFF00"/>
                </a:solidFill>
                <a:latin typeface="Bookman Old Style" panose="02050604050505020204" pitchFamily="18" charset="0"/>
              </a:rPr>
              <a:t>monosperma</a:t>
            </a:r>
            <a:endParaRPr lang="en-US" sz="2000" b="1" i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16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1230</TotalTime>
  <Words>700</Words>
  <Application>Microsoft Office PowerPoint</Application>
  <PresentationFormat>On-screen Show (4:3)</PresentationFormat>
  <Paragraphs>150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Bookman Old Style</vt:lpstr>
      <vt:lpstr>Calibri</vt:lpstr>
      <vt:lpstr>MS Shell Dlg 2</vt:lpstr>
      <vt:lpstr>Times New Roman</vt:lpstr>
      <vt:lpstr>Wingdings</vt:lpstr>
      <vt:lpstr>Wingdings 3</vt:lpstr>
      <vt:lpstr>Madison</vt:lpstr>
      <vt:lpstr>GREENBELT DEVELOPMENT             IN MINING AREAS</vt:lpstr>
      <vt:lpstr>Introduction</vt:lpstr>
      <vt:lpstr>What is Greenbelt Development?</vt:lpstr>
      <vt:lpstr>Objectives of Greenbelt Development</vt:lpstr>
      <vt:lpstr>Legal &amp; Regulatory Framework</vt:lpstr>
      <vt:lpstr>Design and Layout</vt:lpstr>
      <vt:lpstr>Species Selection Criteria</vt:lpstr>
      <vt:lpstr>Species Suitable for Rajasthan Mines</vt:lpstr>
      <vt:lpstr>Species Suitable for Rajasthan Mines</vt:lpstr>
      <vt:lpstr>Species Suitable for Rajasthan Mines</vt:lpstr>
      <vt:lpstr>Species Suitable for Rajasthan Mines</vt:lpstr>
      <vt:lpstr>Implementation and Maintenance</vt:lpstr>
      <vt:lpstr>Procedure to be followed as per SEIAA Order 03.11.2025</vt:lpstr>
      <vt:lpstr>Procedure to be followed as per SEIAA Order 03.11.2025</vt:lpstr>
      <vt:lpstr>Monitoring &amp; Reporting</vt:lpstr>
      <vt:lpstr>Importance as EC Compliance</vt:lpstr>
      <vt:lpstr>Conclusion</vt:lpstr>
      <vt:lpstr>SEIAA HELPLINE NO :                                    0141-3500181 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Greenbelt Development in Mining Areas</dc:title>
  <dc:subject/>
  <dc:creator>Thivi .</dc:creator>
  <cp:keywords/>
  <dc:description>generated using python-pptx</dc:description>
  <cp:lastModifiedBy>Admin</cp:lastModifiedBy>
  <cp:revision>68</cp:revision>
  <dcterms:created xsi:type="dcterms:W3CDTF">2013-01-27T09:14:16Z</dcterms:created>
  <dcterms:modified xsi:type="dcterms:W3CDTF">2025-11-24T12:02:26Z</dcterms:modified>
  <cp:category/>
</cp:coreProperties>
</file>