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8" r:id="rId3"/>
  </p:sldMasterIdLst>
  <p:notesMasterIdLst>
    <p:notesMasterId r:id="rId20"/>
  </p:notesMasterIdLst>
  <p:handoutMasterIdLst>
    <p:handoutMasterId r:id="rId21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25" autoAdjust="0"/>
  </p:normalViewPr>
  <p:slideViewPr>
    <p:cSldViewPr snapToGrid="0">
      <p:cViewPr varScale="1">
        <p:scale>
          <a:sx n="68" d="100"/>
          <a:sy n="68" d="100"/>
        </p:scale>
        <p:origin x="9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5F86D-7A30-4274-81BC-6983B948353A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5E8DC-ECA5-4E9E-9522-F2BAB97F96F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004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9CB8B-F402-4E72-AD5C-ACF7C3BA12CF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5DADA-BB6B-4B6C-9460-808AAC0ED9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614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5DADA-BB6B-4B6C-9460-808AAC0ED935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814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863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017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7410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948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8145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326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5210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0834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1834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12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623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4050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7915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881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248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9205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83419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1158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45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2705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6155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172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2930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2113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05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4870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7130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9302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1212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55706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91351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83668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51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46907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2317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20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7425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222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512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659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90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13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09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04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40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66788-3A94-4EEC-9830-6FBAF166D988}" type="datetimeFigureOut">
              <a:rPr lang="en-IN" smtClean="0"/>
              <a:t>25-02-2026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68FEE-6C81-4FF1-B9CA-E59F994A4D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612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77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87A34-81AB-432B-8DAE-1953F412C126}" type="datetimeFigureOut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2/25/2026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68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348" y="0"/>
            <a:ext cx="9844640" cy="3746377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latin typeface="Bookman Old Style" panose="02050604050505020204" pitchFamily="18" charset="0"/>
              </a:rPr>
              <a:t/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>
                <a:latin typeface="Bookman Old Style" panose="02050604050505020204" pitchFamily="18" charset="0"/>
              </a:rPr>
              <a:t/>
            </a:r>
            <a:br>
              <a:rPr lang="en-US" sz="4400" b="1" dirty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/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>
                <a:latin typeface="Bookman Old Style" panose="02050604050505020204" pitchFamily="18" charset="0"/>
              </a:rPr>
              <a:t/>
            </a:r>
            <a:br>
              <a:rPr lang="en-US" sz="4400" b="1" dirty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/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>
                <a:latin typeface="Bookman Old Style" panose="02050604050505020204" pitchFamily="18" charset="0"/>
              </a:rPr>
              <a:t/>
            </a:r>
            <a:br>
              <a:rPr lang="en-US" sz="4400" b="1" dirty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/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>
                <a:latin typeface="Bookman Old Style" panose="02050604050505020204" pitchFamily="18" charset="0"/>
              </a:rPr>
              <a:t/>
            </a:r>
            <a:br>
              <a:rPr lang="en-US" sz="4400" b="1" dirty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/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>Checklist guidance for EC applications</a:t>
            </a:r>
            <a:br>
              <a:rPr lang="en-US" sz="4400" b="1" dirty="0" smtClean="0">
                <a:latin typeface="Bookman Old Style" panose="02050604050505020204" pitchFamily="18" charset="0"/>
              </a:rPr>
            </a:br>
            <a:r>
              <a:rPr lang="en-US" sz="4400" b="1" dirty="0" smtClean="0">
                <a:latin typeface="Bookman Old Style" panose="02050604050505020204" pitchFamily="18" charset="0"/>
              </a:rPr>
              <a:t>(</a:t>
            </a:r>
            <a:r>
              <a:rPr lang="en-IN" sz="4400" b="1" dirty="0">
                <a:latin typeface="Bookman Old Style" panose="02050604050505020204" pitchFamily="18" charset="0"/>
              </a:rPr>
              <a:t>Building </a:t>
            </a:r>
            <a:r>
              <a:rPr lang="en-IN" sz="4400" b="1" dirty="0" smtClean="0">
                <a:latin typeface="Bookman Old Style" panose="02050604050505020204" pitchFamily="18" charset="0"/>
              </a:rPr>
              <a:t>&amp; Construction</a:t>
            </a:r>
            <a:br>
              <a:rPr lang="en-IN" sz="4400" b="1" dirty="0" smtClean="0">
                <a:latin typeface="Bookman Old Style" panose="02050604050505020204" pitchFamily="18" charset="0"/>
              </a:rPr>
            </a:br>
            <a:r>
              <a:rPr lang="en-IN" sz="4400" b="1" dirty="0" smtClean="0">
                <a:latin typeface="Bookman Old Style" panose="02050604050505020204" pitchFamily="18" charset="0"/>
              </a:rPr>
              <a:t>AND </a:t>
            </a:r>
            <a:br>
              <a:rPr lang="en-IN" sz="4400" b="1" dirty="0" smtClean="0">
                <a:latin typeface="Bookman Old Style" panose="02050604050505020204" pitchFamily="18" charset="0"/>
              </a:rPr>
            </a:br>
            <a:r>
              <a:rPr lang="en-IN" sz="4400" b="1" dirty="0">
                <a:latin typeface="Bookman Old Style" panose="02050604050505020204" pitchFamily="18" charset="0"/>
              </a:rPr>
              <a:t>Industrial </a:t>
            </a:r>
            <a:r>
              <a:rPr lang="en-IN" sz="4400" b="1" dirty="0" smtClean="0">
                <a:latin typeface="Bookman Old Style" panose="02050604050505020204" pitchFamily="18" charset="0"/>
              </a:rPr>
              <a:t>Projects</a:t>
            </a:r>
            <a:r>
              <a:rPr lang="en-IN" sz="4400" b="1" u="sng" dirty="0" smtClean="0">
                <a:latin typeface="Bookman Old Style" panose="02050604050505020204" pitchFamily="18" charset="0"/>
              </a:rPr>
              <a:t>) </a:t>
            </a:r>
            <a:endParaRPr lang="en-US" sz="4400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410" y="5569226"/>
            <a:ext cx="10361477" cy="1371599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STATE LEVEL ENVIRONMENT IMPACT ASSESSMENT AUTHORITY (SEIAA)</a:t>
            </a:r>
          </a:p>
          <a:p>
            <a:r>
              <a:rPr lang="en-US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RAJASTHAN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87" y="2526829"/>
            <a:ext cx="11701670" cy="1596177"/>
          </a:xfrm>
        </p:spPr>
        <p:txBody>
          <a:bodyPr>
            <a:normAutofit fontScale="90000"/>
          </a:bodyPr>
          <a:lstStyle/>
          <a:p>
            <a:r>
              <a:rPr lang="en-IN" sz="3200" b="1" u="sng" dirty="0">
                <a:latin typeface="Bookman Old Style" panose="02050604050505020204" pitchFamily="18" charset="0"/>
              </a:rPr>
              <a:t>Checklist as per requirement of PARIVESH Portal</a:t>
            </a:r>
            <a:r>
              <a:rPr lang="en-US" sz="3200" b="1" dirty="0">
                <a:latin typeface="Bookman Old Style" panose="02050604050505020204" pitchFamily="18" charset="0"/>
              </a:rPr>
              <a:t/>
            </a:r>
            <a:br>
              <a:rPr lang="en-US" sz="3200" b="1" dirty="0">
                <a:latin typeface="Bookman Old Style" panose="02050604050505020204" pitchFamily="18" charset="0"/>
              </a:rPr>
            </a:br>
            <a:r>
              <a:rPr lang="en-IN" sz="3200" b="1" dirty="0">
                <a:latin typeface="Bookman Old Style" panose="02050604050505020204" pitchFamily="18" charset="0"/>
              </a:rPr>
              <a:t>(</a:t>
            </a:r>
            <a:r>
              <a:rPr lang="en-IN" sz="3200" b="1" u="sng" dirty="0">
                <a:latin typeface="Bookman Old Style" panose="02050604050505020204" pitchFamily="18" charset="0"/>
              </a:rPr>
              <a:t>Industrial Projects</a:t>
            </a:r>
            <a:r>
              <a:rPr lang="en-IN" sz="3200" b="1" dirty="0">
                <a:latin typeface="Bookman Old Style" panose="02050604050505020204" pitchFamily="18" charset="0"/>
              </a:rPr>
              <a:t>)</a:t>
            </a:r>
            <a:r>
              <a:rPr lang="en-US" sz="3200" dirty="0">
                <a:latin typeface="Bookman Old Style" panose="02050604050505020204" pitchFamily="18" charset="0"/>
              </a:rPr>
              <a:t/>
            </a:r>
            <a:br>
              <a:rPr lang="en-US" sz="3200" dirty="0">
                <a:latin typeface="Bookman Old Style" panose="02050604050505020204" pitchFamily="18" charset="0"/>
              </a:rPr>
            </a:br>
            <a:r>
              <a:rPr lang="en-IN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70728246"/>
              </p:ext>
            </p:extLst>
          </p:nvPr>
        </p:nvGraphicFramePr>
        <p:xfrm>
          <a:off x="102768" y="-1"/>
          <a:ext cx="12089231" cy="6792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3017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296214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970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err="1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195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195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328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Keyhole </a:t>
                      </a:r>
                      <a:r>
                        <a:rPr lang="en-IN" sz="195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Markup</a:t>
                      </a: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Language (KML) file      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3225197"/>
                  </a:ext>
                </a:extLst>
              </a:tr>
              <a:tr h="328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 of the Project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5121618"/>
                  </a:ext>
                </a:extLst>
              </a:tr>
              <a:tr h="6423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CAF </a:t>
                      </a: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duly filled in and to be signed by the PP after ensuring that details of PP are correctly filled in       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0593819"/>
                  </a:ext>
                </a:extLst>
              </a:tr>
              <a:tr h="328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PFR (Pre-Feasibility Report)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4648789"/>
                  </a:ext>
                </a:extLst>
              </a:tr>
              <a:tr h="6423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Raw material details, Products, By-products details and manufacturing process of all products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277158"/>
                  </a:ext>
                </a:extLst>
              </a:tr>
              <a:tr h="328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Size including project area and gross built-up area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5406035"/>
                  </a:ext>
                </a:extLst>
              </a:tr>
              <a:tr h="13064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50" dirty="0" smtClean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description including drawings showing project layout, components of project. (Site Plan, Utility Plan, Landscape Plan, Parking layout </a:t>
                      </a:r>
                      <a:r>
                        <a:rPr lang="en-IN" sz="195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Plan) </a:t>
                      </a: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Sealed &amp; signed by registered Architect or Competent Authority, existing built up areas &amp; that the maps submitted are as per </a:t>
                      </a:r>
                      <a:r>
                        <a:rPr lang="en-IN" sz="195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law</a:t>
                      </a:r>
                      <a:r>
                        <a:rPr lang="en-IN" sz="195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8686599"/>
                  </a:ext>
                </a:extLst>
              </a:tr>
              <a:tr h="3288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Affidavit by Architecture regarding appointment of Architect for the project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334304"/>
                  </a:ext>
                </a:extLst>
              </a:tr>
              <a:tr h="8539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9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95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Certificate from Deputy Conservator of Forests (DCF) regarding distance from Forest and Protected Areas like National Park, Wildlife Sanctuaries, Conservation Reserves 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9893126"/>
                  </a:ext>
                </a:extLst>
              </a:tr>
              <a:tr h="13064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10</a:t>
                      </a:r>
                      <a:endParaRPr lang="en-US" sz="195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5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Affidavit from PP &amp; Consultant regarding “No Violation” of Acts/Rules/Regulations/Notification of Central/State Government and no litigation pending against the project and/or land in which the project is proposed to be set up</a:t>
                      </a:r>
                      <a:endParaRPr lang="en-US" sz="195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8226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77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21317648"/>
              </p:ext>
            </p:extLst>
          </p:nvPr>
        </p:nvGraphicFramePr>
        <p:xfrm>
          <a:off x="185530" y="108284"/>
          <a:ext cx="11794435" cy="6749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618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078817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384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5353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 Land/Lease Documents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5138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12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 deed/Directors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907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 National Accreditation Board for Education and Training (NABET) (Certificate of Consultant)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70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14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demand and source of water with copy of application submitted to Central Ground Water Authority (CGWA) for withdrawal of ground water, if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applicable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0208243"/>
                  </a:ext>
                </a:extLst>
              </a:tr>
              <a:tr h="13445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15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- C - Disclosure of Consultants Engaged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- F - Statement of Commitments by the PP for Compliance during Post Environment Clearance (EC) Period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– G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4123987"/>
                  </a:ext>
                </a:extLst>
              </a:tr>
              <a:tr h="7690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16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Deposition of Processing Fee in compliance of DoE &amp; CC, </a:t>
                      </a:r>
                      <a:r>
                        <a:rPr lang="en-IN" sz="200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GoR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Notification dated July 24, 2025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6306923"/>
                  </a:ext>
                </a:extLst>
              </a:tr>
              <a:tr h="4721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17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 Certified Certificate for project cost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9683574"/>
                  </a:ext>
                </a:extLst>
              </a:tr>
              <a:tr h="50243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18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Affidavit regarding no spill over of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vehicles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2418088"/>
                  </a:ext>
                </a:extLst>
              </a:tr>
              <a:tr h="6610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19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Geographical </a:t>
                      </a:r>
                      <a:r>
                        <a:rPr lang="en-IN" sz="200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Toposheet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(GT Sheet) showing the area within 15 km of the project site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6980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73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0524107"/>
              </p:ext>
            </p:extLst>
          </p:nvPr>
        </p:nvGraphicFramePr>
        <p:xfrm>
          <a:off x="185531" y="304798"/>
          <a:ext cx="11689637" cy="6409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773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0968864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44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4462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20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Disaster Management plan (if the project falls in seismic zone &gt;II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4462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21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 Water Harvesting (RWH) structure affidavit, if proposed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4313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22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Detailed Green Belt Development plan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6503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23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Monitoring report of Laboratory certified</a:t>
                      </a:r>
                      <a:r>
                        <a:rPr lang="en-IN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from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 Accreditation Board for Testing and Calibration Laboratories 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(NABL)</a:t>
                      </a:r>
                      <a:endParaRPr lang="en-US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0208243"/>
                  </a:ext>
                </a:extLst>
              </a:tr>
              <a:tr h="96243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24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case of Expansion - Point wise certified compliance report of earlier EC duly certified by Integrated Regional Office, MoEF &amp;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CC.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4123987"/>
                  </a:ext>
                </a:extLst>
              </a:tr>
              <a:tr h="3759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25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previous EC issued 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8879748"/>
                  </a:ext>
                </a:extLst>
              </a:tr>
              <a:tr h="50523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26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Consent to Operate, if applicable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3319279"/>
                  </a:ext>
                </a:extLst>
              </a:tr>
              <a:tr h="96243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27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Certificate from Water Resources Department, if applicable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79478"/>
                  </a:ext>
                </a:extLst>
              </a:tr>
              <a:tr h="6205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28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3" indent="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1.ToR </a:t>
                      </a: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letter 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3" indent="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2.Final </a:t>
                      </a: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EIA/EMP Report including Compliance of </a:t>
                      </a:r>
                      <a:r>
                        <a:rPr lang="en-IN" sz="2000" b="1" kern="1200" dirty="0" err="1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</a:t>
                      </a: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points, if applicable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7973610"/>
                  </a:ext>
                </a:extLst>
              </a:tr>
              <a:tr h="6205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29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3" indent="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Action plan incorporating all the issues raised during the Public Hearing along with time bound Action Plan for </a:t>
                      </a:r>
                      <a:r>
                        <a:rPr lang="en-IN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redressal</a:t>
                      </a: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the same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8205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44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5238535"/>
              </p:ext>
            </p:extLst>
          </p:nvPr>
        </p:nvGraphicFramePr>
        <p:xfrm>
          <a:off x="185531" y="304798"/>
          <a:ext cx="11820940" cy="3230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869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092071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7166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6349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30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Map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indicating the distance of the project site from Critically Polluted Areas (CPAs) and Severely Polluted Areas (SPAs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4809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31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Affidavit regarding applicability of General 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Conditions (if</a:t>
                      </a:r>
                      <a:r>
                        <a:rPr lang="en-US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applicable)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4815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32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Objection Certificate (NOC) from Airport Authority of India (AAI), if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applicable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464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33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Authorization letter- Authority letter in </a:t>
                      </a:r>
                      <a:r>
                        <a:rPr lang="en-US" sz="2000" b="1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favour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of the person duly authorized to act as the signatory for</a:t>
                      </a:r>
                      <a:r>
                        <a:rPr lang="en-US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EC process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(if applicable)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838157"/>
                  </a:ext>
                </a:extLst>
              </a:tr>
              <a:tr h="464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34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Additional information as per Notification /OM of MoEF&amp;CC </a:t>
                      </a:r>
                      <a:endParaRPr lang="en-US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55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7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ookman Old Style" panose="020506040505050202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88797"/>
            <a:ext cx="10363826" cy="3424107"/>
          </a:xfrm>
        </p:spPr>
        <p:txBody>
          <a:bodyPr/>
          <a:lstStyle/>
          <a:p>
            <a:r>
              <a:rPr lang="en-US" sz="2400" b="1" cap="none" dirty="0" smtClean="0">
                <a:latin typeface="Bookman Old Style" panose="02050604050505020204" pitchFamily="18" charset="0"/>
              </a:rPr>
              <a:t>If the checklist duly followed, it ensures:</a:t>
            </a:r>
          </a:p>
          <a:p>
            <a:pPr marL="0" indent="0">
              <a:buNone/>
            </a:pPr>
            <a:r>
              <a:rPr lang="en-US" sz="2400" b="1" cap="none" dirty="0" smtClean="0">
                <a:latin typeface="Bookman Old Style" panose="02050604050505020204" pitchFamily="18" charset="0"/>
              </a:rPr>
              <a:t>  ✔ Standardization</a:t>
            </a:r>
          </a:p>
          <a:p>
            <a:pPr marL="0" indent="0">
              <a:buNone/>
            </a:pPr>
            <a:r>
              <a:rPr lang="en-US" sz="2400" b="1" cap="none" dirty="0" smtClean="0">
                <a:latin typeface="Bookman Old Style" panose="02050604050505020204" pitchFamily="18" charset="0"/>
              </a:rPr>
              <a:t>  ✔ Accuracy</a:t>
            </a:r>
          </a:p>
          <a:p>
            <a:pPr marL="0" indent="0">
              <a:buNone/>
            </a:pPr>
            <a:r>
              <a:rPr lang="en-US" sz="2400" b="1" cap="none" dirty="0" smtClean="0">
                <a:latin typeface="Bookman Old Style" panose="02050604050505020204" pitchFamily="18" charset="0"/>
              </a:rPr>
              <a:t>  ✔ Faster Clearances</a:t>
            </a:r>
          </a:p>
          <a:p>
            <a:pPr marL="0" indent="0">
              <a:buNone/>
            </a:pPr>
            <a:r>
              <a:rPr lang="en-US" sz="2400" b="1" cap="none" dirty="0" smtClean="0">
                <a:latin typeface="Bookman Old Style" panose="02050604050505020204" pitchFamily="18" charset="0"/>
              </a:rPr>
              <a:t>  ✔ Enhanced compliance &amp; monitoring</a:t>
            </a:r>
          </a:p>
          <a:p>
            <a:pPr marL="0" indent="0">
              <a:buNone/>
            </a:pPr>
            <a:r>
              <a:rPr lang="en-US" sz="2400" b="1" cap="none" dirty="0" smtClean="0">
                <a:latin typeface="Bookman Old Style" panose="02050604050505020204" pitchFamily="18" charset="0"/>
              </a:rPr>
              <a:t>  ✔ Better environmental governance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-110152" y="3292252"/>
            <a:ext cx="11250969" cy="2056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SEIAA HELPLINE NO : </a:t>
            </a:r>
            <a:br>
              <a:rPr kumimoji="0" lang="en-US" sz="3800" b="1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r>
              <a:rPr kumimoji="0" lang="en-US" sz="3800" b="0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                </a:t>
            </a: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                 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                            0141-3500181</a:t>
            </a:r>
            <a:r>
              <a:rPr kumimoji="0" lang="en-US" sz="5200" b="1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/>
            </a:r>
            <a:br>
              <a:rPr kumimoji="0" lang="en-US" sz="5200" b="1" i="0" u="none" strike="noStrike" kern="120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endParaRPr kumimoji="0" lang="en-US" sz="52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425585" y="1519514"/>
            <a:ext cx="623703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355071"/>
              </a:solidFill>
              <a:effectLst/>
              <a:uLnTx/>
              <a:uFillTx/>
              <a:latin typeface="Bookman Old Style" panose="02050604050505020204" pitchFamily="18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0329" y="2219779"/>
            <a:ext cx="666238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For any details contact </a:t>
            </a:r>
            <a:b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071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355071"/>
              </a:solidFill>
              <a:effectLst/>
              <a:uLnTx/>
              <a:uFillTx/>
              <a:latin typeface="Bookman Old Style" panose="0205060405050502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629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ookman Old Style" panose="02050604050505020204" pitchFamily="18" charset="0"/>
              </a:rPr>
              <a:t>What is a Checklist in PARIVESH?</a:t>
            </a:r>
            <a:br>
              <a:rPr lang="en-US" b="1" dirty="0">
                <a:latin typeface="Bookman Old Style" panose="02050604050505020204" pitchFamily="18" charset="0"/>
              </a:rPr>
            </a:b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214694"/>
            <a:ext cx="11092696" cy="3576505"/>
          </a:xfrm>
        </p:spPr>
        <p:txBody>
          <a:bodyPr/>
          <a:lstStyle/>
          <a:p>
            <a:r>
              <a:rPr lang="en-US" sz="2400" b="1" cap="none" dirty="0" smtClean="0">
                <a:latin typeface="Bookman Old Style" panose="02050604050505020204" pitchFamily="18" charset="0"/>
              </a:rPr>
              <a:t>PARIVESH - A centralized online portal for submitting, tracking &amp; managing environmental clearance (EC) proposals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A predefined list of mandatory documents and information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Ensures all regulatory requirements are fulfilled before submission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Project-specific and category-specific compliance guidance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ookman Old Style" panose="02050604050505020204" pitchFamily="18" charset="0"/>
              </a:rPr>
              <a:t>Why Checklist is Important?</a:t>
            </a:r>
            <a:br>
              <a:rPr lang="en-US" b="1" dirty="0">
                <a:latin typeface="Bookman Old Style" panose="02050604050505020204" pitchFamily="18" charset="0"/>
              </a:rPr>
            </a:b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247824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b="1" cap="none" dirty="0" smtClean="0">
                <a:latin typeface="Bookman Old Style" panose="02050604050505020204" pitchFamily="18" charset="0"/>
              </a:rPr>
              <a:t>Prevents incomplete submissions hence EDS can be avoided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Ensures all required documents are uploaded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Avoids delays caused by inadequate information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Standardizes proposal quality across applicants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Supports faster processing, enhances transparency </a:t>
            </a:r>
          </a:p>
          <a:p>
            <a:endParaRPr lang="en-US" sz="2400" b="1" cap="none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5" y="618517"/>
            <a:ext cx="11953461" cy="159617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Bookman Old Style" panose="02050604050505020204" pitchFamily="18" charset="0"/>
              </a:rPr>
              <a:t>What are the Benefits to Project Proponents?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03266"/>
            <a:ext cx="10363826" cy="3424107"/>
          </a:xfrm>
        </p:spPr>
        <p:txBody>
          <a:bodyPr/>
          <a:lstStyle/>
          <a:p>
            <a:endParaRPr lang="en-US" b="1" dirty="0"/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Saves time and cost by removing procedural errors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Increases efficiency in regulatory approvals</a:t>
            </a:r>
          </a:p>
          <a:p>
            <a:r>
              <a:rPr lang="en-US" sz="2400" b="1" cap="none" dirty="0" smtClean="0">
                <a:latin typeface="Bookman Old Style" panose="02050604050505020204" pitchFamily="18" charset="0"/>
              </a:rPr>
              <a:t>Supports environmentally responsible and legally compliant project execution</a:t>
            </a:r>
            <a:endParaRPr lang="en-US" sz="2400" b="1" cap="none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87" y="2526829"/>
            <a:ext cx="11701670" cy="1596177"/>
          </a:xfrm>
        </p:spPr>
        <p:txBody>
          <a:bodyPr>
            <a:normAutofit fontScale="90000"/>
          </a:bodyPr>
          <a:lstStyle/>
          <a:p>
            <a:r>
              <a:rPr lang="en-IN" sz="3200" b="1" u="sng" dirty="0">
                <a:latin typeface="Bookman Old Style" panose="02050604050505020204" pitchFamily="18" charset="0"/>
              </a:rPr>
              <a:t>Checklist as per requirement of PARIVESH Portal</a:t>
            </a:r>
            <a:r>
              <a:rPr lang="en-US" sz="3200" b="1" dirty="0">
                <a:latin typeface="Bookman Old Style" panose="02050604050505020204" pitchFamily="18" charset="0"/>
              </a:rPr>
              <a:t/>
            </a:r>
            <a:br>
              <a:rPr lang="en-US" sz="3200" b="1" dirty="0">
                <a:latin typeface="Bookman Old Style" panose="02050604050505020204" pitchFamily="18" charset="0"/>
              </a:rPr>
            </a:br>
            <a:r>
              <a:rPr lang="en-IN" sz="3200" b="1" dirty="0">
                <a:latin typeface="Bookman Old Style" panose="02050604050505020204" pitchFamily="18" charset="0"/>
              </a:rPr>
              <a:t>(</a:t>
            </a:r>
            <a:r>
              <a:rPr lang="en-IN" sz="3200" b="1" u="sng" dirty="0">
                <a:latin typeface="Bookman Old Style" panose="02050604050505020204" pitchFamily="18" charset="0"/>
              </a:rPr>
              <a:t>Building and Construction Cat. 8(a</a:t>
            </a:r>
            <a:r>
              <a:rPr lang="en-IN" sz="3200" b="1" u="sng" dirty="0" smtClean="0">
                <a:latin typeface="Bookman Old Style" panose="02050604050505020204" pitchFamily="18" charset="0"/>
              </a:rPr>
              <a:t>)/8(b</a:t>
            </a:r>
            <a:r>
              <a:rPr lang="en-IN" sz="3200" b="1" u="sng" dirty="0">
                <a:latin typeface="Bookman Old Style" panose="02050604050505020204" pitchFamily="18" charset="0"/>
              </a:rPr>
              <a:t>) Projects</a:t>
            </a:r>
            <a:r>
              <a:rPr lang="en-IN" sz="3200" b="1" dirty="0">
                <a:latin typeface="Bookman Old Style" panose="02050604050505020204" pitchFamily="18" charset="0"/>
              </a:rPr>
              <a:t>)</a:t>
            </a:r>
            <a:r>
              <a:rPr lang="en-US" sz="3200" b="1" dirty="0">
                <a:latin typeface="Bookman Old Style" panose="02050604050505020204" pitchFamily="18" charset="0"/>
              </a:rPr>
              <a:t/>
            </a:r>
            <a:br>
              <a:rPr lang="en-US" sz="3200" b="1" dirty="0">
                <a:latin typeface="Bookman Old Style" panose="02050604050505020204" pitchFamily="18" charset="0"/>
              </a:rPr>
            </a:br>
            <a:r>
              <a:rPr lang="en-IN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8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24904257"/>
              </p:ext>
            </p:extLst>
          </p:nvPr>
        </p:nvGraphicFramePr>
        <p:xfrm>
          <a:off x="130595" y="124324"/>
          <a:ext cx="11958221" cy="6553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8230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249991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4217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4217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Keyhole </a:t>
                      </a:r>
                      <a:r>
                        <a:rPr lang="en-IN" sz="200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Markup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Language (KML) file     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3225197"/>
                  </a:ext>
                </a:extLst>
              </a:tr>
              <a:tr h="639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CAF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duly filled in and to be signed by the PP after ensuring that details of PP are correctly filled in      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5121618"/>
                  </a:ext>
                </a:extLst>
              </a:tr>
              <a:tr h="639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 1A duly filled in and to be signed by the PP after ensuring that details of PP are correctly filled in       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0593819"/>
                  </a:ext>
                </a:extLst>
              </a:tr>
              <a:tr h="3593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Conceptual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Plan/ Approved Plan,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Environmental Management Plan (EMP)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4648789"/>
                  </a:ext>
                </a:extLst>
              </a:tr>
              <a:tr h="4217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Size including project area and gross built-up area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277158"/>
                  </a:ext>
                </a:extLst>
              </a:tr>
              <a:tr h="13005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description including drawings showing project layout, components of project. (Site Plan, Utility Plan, Landscape Plan, Parking layout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etc.)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Sealed &amp; signed by registered Architect or Competent Authority, existing built up areas &amp; that the maps submitted are as per building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bylaws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5406035"/>
                  </a:ext>
                </a:extLst>
              </a:tr>
              <a:tr h="5506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Affidavit by Architecture regarding appointment of Architect for the project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8686599"/>
                  </a:ext>
                </a:extLst>
              </a:tr>
              <a:tr h="17987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Affidavit from PP &amp; Consultant regarding “No Violation” of Acts/Rules/Regulations/Notification of Central/State Government and no litigation pending against the project and/or land in which the project is proposed to be set up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334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40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02248515"/>
              </p:ext>
            </p:extLst>
          </p:nvPr>
        </p:nvGraphicFramePr>
        <p:xfrm>
          <a:off x="84222" y="168443"/>
          <a:ext cx="11895744" cy="6689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1765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173979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52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9831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  9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Certificate from Deputy Conservator of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Forests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(DCF) regarding distance from Forest and Protected Areas like National Park, Wildlife Sanctuaries, Conservation Reserves.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352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10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 Land/Lease Documents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352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11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 deed/Directors list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9188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12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 National Accreditation Board for Education and Training (NABET) (Certificate of Consultant)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0208243"/>
                  </a:ext>
                </a:extLst>
              </a:tr>
              <a:tr h="80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demand and source of water with copy of application submitted to Central Ground Water Authority (CGWA) for withdrawal of ground water, if applicable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4123987"/>
                  </a:ext>
                </a:extLst>
              </a:tr>
              <a:tr h="13108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14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- C - Disclosure of Consultants Engaged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- F - Statement of Commitments by the PP for Compliance during Post Environment Clearance (EC)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Annexure - G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6306923"/>
                  </a:ext>
                </a:extLst>
              </a:tr>
              <a:tr h="80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15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Deposition of Processing Fee in compliance of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en-IN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Environment, Government of Rajasthan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Notification dated July 24,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9683574"/>
                  </a:ext>
                </a:extLst>
              </a:tr>
              <a:tr h="80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16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Affidavit regarding no spill over of vehicles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2418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0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3473671"/>
              </p:ext>
            </p:extLst>
          </p:nvPr>
        </p:nvGraphicFramePr>
        <p:xfrm>
          <a:off x="156411" y="96253"/>
          <a:ext cx="11850060" cy="6761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0665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119395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763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7351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17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Geographical </a:t>
                      </a:r>
                      <a:r>
                        <a:rPr lang="en-IN" sz="2000" b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Toposheet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(GT Sheet) showing the area within 15 km of the project site.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5286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18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Disaster Management plan (if the project falls in seismic zone &gt;II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810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19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 Water Harvesting (RWH) structure affidavit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6213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20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Detailed Green Belt Development plan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0208243"/>
                  </a:ext>
                </a:extLst>
              </a:tr>
              <a:tr h="9884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21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Monitoring report of Laboratory certified</a:t>
                      </a:r>
                      <a:r>
                        <a:rPr lang="en-IN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from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 Accreditation Board for Testing and Calibration Laboratories 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(NABL)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4123987"/>
                  </a:ext>
                </a:extLst>
              </a:tr>
              <a:tr h="7415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22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case of Expansion -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Pointwise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certified compliance report of earlier EC duly certified by Integrated Regional Office, MoEF &amp; </a:t>
                      </a: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CC.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8879748"/>
                  </a:ext>
                </a:extLst>
              </a:tr>
              <a:tr h="59858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23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previous EC issued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3319279"/>
                  </a:ext>
                </a:extLst>
              </a:tr>
              <a:tr h="6177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24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Consent to Operate, if applicable</a:t>
                      </a:r>
                      <a:endParaRPr lang="en-US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79478"/>
                  </a:ext>
                </a:extLst>
              </a:tr>
              <a:tr h="74329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man Old Style" panose="02050604050505020204" pitchFamily="18" charset="0"/>
                        </a:rPr>
                        <a:t>25</a:t>
                      </a:r>
                      <a:endParaRPr lang="en-US" sz="2000" dirty="0">
                        <a:latin typeface="Bookman Old Style" panose="02050604050505020204" pitchFamily="18" charset="0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Certificate from Water Resources Department, if applicable</a:t>
                      </a:r>
                      <a:endParaRPr lang="en-US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2965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6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92134834"/>
              </p:ext>
            </p:extLst>
          </p:nvPr>
        </p:nvGraphicFramePr>
        <p:xfrm>
          <a:off x="185531" y="304800"/>
          <a:ext cx="11820940" cy="6553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869">
                  <a:extLst>
                    <a:ext uri="{9D8B030D-6E8A-4147-A177-3AD203B41FA5}">
                      <a16:colId xmlns:a16="http://schemas.microsoft.com/office/drawing/2014/main" val="657782125"/>
                    </a:ext>
                  </a:extLst>
                </a:gridCol>
                <a:gridCol w="11092071">
                  <a:extLst>
                    <a:ext uri="{9D8B030D-6E8A-4147-A177-3AD203B41FA5}">
                      <a16:colId xmlns:a16="http://schemas.microsoft.com/office/drawing/2014/main" val="3874426736"/>
                    </a:ext>
                  </a:extLst>
                </a:gridCol>
              </a:tblGrid>
              <a:tr h="3957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Bookman Old Style" panose="02050604050505020204" pitchFamily="18" charset="0"/>
                        </a:rPr>
                        <a:t>S.No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</a:rPr>
                        <a:t>Documents </a:t>
                      </a:r>
                      <a:r>
                        <a:rPr lang="en-US" sz="2000" dirty="0">
                          <a:effectLst/>
                          <a:latin typeface="Bookman Old Style" panose="02050604050505020204" pitchFamily="18" charset="0"/>
                        </a:rPr>
                        <a:t>Required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 anchor="ctr"/>
                </a:tc>
                <a:extLst>
                  <a:ext uri="{0D108BD9-81ED-4DB2-BD59-A6C34878D82A}">
                    <a16:rowId xmlns:a16="http://schemas.microsoft.com/office/drawing/2014/main" val="3580467031"/>
                  </a:ext>
                </a:extLst>
              </a:tr>
              <a:tr h="12548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25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1371600" marR="0" lvl="3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endParaRPr lang="en-IN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3" indent="-22860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AutoNum type="arabicPeriod"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 </a:t>
                      </a: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letter 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3" indent="-228600" algn="just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AutoNum type="arabicPeriod"/>
                      </a:pP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Final EIA/EMP Report including Compliance of </a:t>
                      </a:r>
                      <a:r>
                        <a:rPr lang="en-IN" sz="2000" b="1" kern="1200" dirty="0" err="1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</a:t>
                      </a:r>
                      <a:r>
                        <a:rPr lang="en-IN" sz="2000" b="1" kern="1200" dirty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points: If applicable.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127432"/>
                  </a:ext>
                </a:extLst>
              </a:tr>
              <a:tr h="1172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26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Certified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Compliance Report (CCR) of latest CTO  from RSPCB in case of regularization of industrial shed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5307375"/>
                  </a:ext>
                </a:extLst>
              </a:tr>
              <a:tr h="852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27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lang="en-IN" sz="2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Objection Certificate (NOC) from Airport Authority of India (AAI), if applicable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200337"/>
                  </a:ext>
                </a:extLst>
              </a:tr>
              <a:tr h="852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28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Compliance</a:t>
                      </a:r>
                      <a:r>
                        <a:rPr lang="en-US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Energy Conservation Building Code (ECBC)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9305693"/>
                  </a:ext>
                </a:extLst>
              </a:tr>
              <a:tr h="1172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29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Authorization letter- Authority letter in </a:t>
                      </a:r>
                      <a:r>
                        <a:rPr lang="en-US" sz="2000" b="1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favour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of the person duly authorized to act as the signatory for</a:t>
                      </a:r>
                      <a:r>
                        <a:rPr lang="en-US" sz="2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EC process</a:t>
                      </a: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 (if applicable)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7372014"/>
                  </a:ext>
                </a:extLst>
              </a:tr>
              <a:tr h="852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30</a:t>
                      </a:r>
                      <a:endParaRPr lang="en-US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32291" marR="3229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Mangal"/>
                        </a:rPr>
                        <a:t>Additional information as per Notification /OM of MoEF&amp;CC </a:t>
                      </a:r>
                      <a:endParaRPr lang="en-US" sz="20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6018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5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3.xml><?xml version="1.0" encoding="utf-8"?>
<a:theme xmlns:a="http://schemas.openxmlformats.org/drawingml/2006/main" name="1_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1277</Words>
  <Application>Microsoft Office PowerPoint</Application>
  <PresentationFormat>Widescreen</PresentationFormat>
  <Paragraphs>204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Mangal</vt:lpstr>
      <vt:lpstr>Times New Roman</vt:lpstr>
      <vt:lpstr>Tw Cen MT</vt:lpstr>
      <vt:lpstr>Office Theme</vt:lpstr>
      <vt:lpstr>Droplet</vt:lpstr>
      <vt:lpstr>1_Droplet</vt:lpstr>
      <vt:lpstr>         Checklist guidance for EC applications (Building &amp; Construction AND  Industrial Projects) </vt:lpstr>
      <vt:lpstr>What is a Checklist in PARIVESH? </vt:lpstr>
      <vt:lpstr>Why Checklist is Important? </vt:lpstr>
      <vt:lpstr>What are the Benefits to Project Proponents?</vt:lpstr>
      <vt:lpstr>Checklist as per requirement of PARIVESH Portal (Building and Construction Cat. 8(a)/8(b) Projects)   </vt:lpstr>
      <vt:lpstr>PowerPoint Presentation</vt:lpstr>
      <vt:lpstr>PowerPoint Presentation</vt:lpstr>
      <vt:lpstr>PowerPoint Presentation</vt:lpstr>
      <vt:lpstr>PowerPoint Presentation</vt:lpstr>
      <vt:lpstr>Checklist as per requirement of PARIVESH Portal (Industrial Projects)   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 guidance for EC applications</dc:title>
  <dc:creator>hp</dc:creator>
  <cp:lastModifiedBy>hp</cp:lastModifiedBy>
  <cp:revision>7</cp:revision>
  <cp:lastPrinted>2026-02-11T12:19:27Z</cp:lastPrinted>
  <dcterms:created xsi:type="dcterms:W3CDTF">2025-12-17T11:22:10Z</dcterms:created>
  <dcterms:modified xsi:type="dcterms:W3CDTF">2026-02-25T12:16:59Z</dcterms:modified>
</cp:coreProperties>
</file>