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74" r:id="rId2"/>
    <p:sldId id="258" r:id="rId3"/>
    <p:sldId id="275" r:id="rId4"/>
    <p:sldId id="256" r:id="rId5"/>
    <p:sldId id="257" r:id="rId6"/>
    <p:sldId id="277" r:id="rId7"/>
    <p:sldId id="261" r:id="rId8"/>
    <p:sldId id="260" r:id="rId9"/>
    <p:sldId id="263" r:id="rId10"/>
    <p:sldId id="265" r:id="rId11"/>
    <p:sldId id="273" r:id="rId12"/>
    <p:sldId id="267" r:id="rId13"/>
    <p:sldId id="268" r:id="rId14"/>
    <p:sldId id="269"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1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A4D9-7472-4290-862B-4C7228751146}" type="datetimeFigureOut">
              <a:rPr lang="en-IN" smtClean="0"/>
              <a:t>05-11-2025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E44A-A9C9-4932-B1D9-B7DCA04EDDA2}" type="slidenum">
              <a:rPr lang="en-IN" smtClean="0"/>
              <a:t>‹#›</a:t>
            </a:fld>
            <a:endParaRPr lang="en-IN"/>
          </a:p>
        </p:txBody>
      </p:sp>
    </p:spTree>
    <p:extLst>
      <p:ext uri="{BB962C8B-B14F-4D97-AF65-F5344CB8AC3E}">
        <p14:creationId xmlns:p14="http://schemas.microsoft.com/office/powerpoint/2010/main" val="23666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19E44A-A9C9-4932-B1D9-B7DCA04EDDA2}" type="slidenum">
              <a:rPr lang="en-IN" smtClean="0"/>
              <a:t>4</a:t>
            </a:fld>
            <a:endParaRPr lang="en-IN"/>
          </a:p>
        </p:txBody>
      </p:sp>
    </p:spTree>
    <p:extLst>
      <p:ext uri="{BB962C8B-B14F-4D97-AF65-F5344CB8AC3E}">
        <p14:creationId xmlns:p14="http://schemas.microsoft.com/office/powerpoint/2010/main" val="156504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41925"/>
            <a:ext cx="9775360" cy="1400530"/>
          </a:xfrm>
        </p:spPr>
        <p:txBody>
          <a:bodyPr/>
          <a:lstStyle/>
          <a:p>
            <a:pPr algn="ctr"/>
            <a:r>
              <a:rPr lang="en-IN" sz="4400" b="1" u="sng" dirty="0">
                <a:solidFill>
                  <a:schemeClr val="tx1"/>
                </a:solidFill>
                <a:latin typeface="Bookman Old Style" panose="02050604050505020204" pitchFamily="18" charset="0"/>
                <a:cs typeface="Arial" panose="020B0604020202020204" pitchFamily="34" charset="0"/>
              </a:rPr>
              <a:t>PROCEDURE FOR PAYMENT OF PROCESSING FEE</a:t>
            </a:r>
            <a:endParaRPr lang="en-US" dirty="0"/>
          </a:p>
        </p:txBody>
      </p:sp>
      <p:sp>
        <p:nvSpPr>
          <p:cNvPr id="3" name="Content Placeholder 2"/>
          <p:cNvSpPr>
            <a:spLocks noGrp="1"/>
          </p:cNvSpPr>
          <p:nvPr>
            <p:ph idx="1"/>
          </p:nvPr>
        </p:nvSpPr>
        <p:spPr>
          <a:xfrm>
            <a:off x="174811" y="5432609"/>
            <a:ext cx="12075459" cy="1434352"/>
          </a:xfrm>
        </p:spPr>
        <p:txBody>
          <a:bodyPr/>
          <a:lstStyle/>
          <a:p>
            <a:pPr marL="0" indent="0">
              <a:buNone/>
            </a:pPr>
            <a:r>
              <a:rPr lang="en-US" sz="2400" b="1" dirty="0" smtClean="0">
                <a:latin typeface="Bookman Old Style" panose="02050604050505020204" pitchFamily="18" charset="0"/>
              </a:rPr>
              <a:t>STATE LEVEL ENVIRONMENT IMPACT ASSESSMENT AUTHORITY (SEIAA)</a:t>
            </a:r>
          </a:p>
          <a:p>
            <a:pPr marL="0" indent="0" algn="ctr">
              <a:buNone/>
            </a:pPr>
            <a:r>
              <a:rPr lang="en-US" sz="2400" b="1" dirty="0" smtClean="0">
                <a:latin typeface="Bookman Old Style" panose="02050604050505020204" pitchFamily="18" charset="0"/>
              </a:rPr>
              <a:t>RAJASTHAN</a:t>
            </a:r>
          </a:p>
          <a:p>
            <a:pPr marL="0" indent="0">
              <a:buNone/>
            </a:pPr>
            <a:endParaRPr lang="en-US" dirty="0"/>
          </a:p>
        </p:txBody>
      </p:sp>
    </p:spTree>
    <p:extLst>
      <p:ext uri="{BB962C8B-B14F-4D97-AF65-F5344CB8AC3E}">
        <p14:creationId xmlns:p14="http://schemas.microsoft.com/office/powerpoint/2010/main" val="75400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7225"/>
            <a:ext cx="9404723" cy="1400530"/>
          </a:xfrm>
        </p:spPr>
        <p:txBody>
          <a:bodyPr/>
          <a:lstStyle/>
          <a:p>
            <a:r>
              <a:rPr lang="en-IN" sz="4400" b="1" dirty="0" smtClean="0"/>
              <a:t>               </a:t>
            </a:r>
            <a:r>
              <a:rPr lang="en-IN" sz="4400" b="1" dirty="0" smtClean="0">
                <a:latin typeface="Bookman Old Style" panose="02050604050505020204" pitchFamily="18" charset="0"/>
              </a:rPr>
              <a:t>egrass.raj.gov.in</a:t>
            </a:r>
            <a:r>
              <a:rPr lang="en-IN" sz="4400" b="1" dirty="0"/>
              <a:t/>
            </a:r>
            <a:br>
              <a:rPr lang="en-IN" sz="4400" b="1" dirty="0"/>
            </a:br>
            <a:endParaRPr lang="en-US" dirty="0"/>
          </a:p>
        </p:txBody>
      </p:sp>
      <p:pic>
        <p:nvPicPr>
          <p:cNvPr id="4" name="Content Placeholder 3"/>
          <p:cNvPicPr>
            <a:picLocks noGrp="1" noChangeAspect="1"/>
          </p:cNvPicPr>
          <p:nvPr>
            <p:ph idx="1"/>
          </p:nvPr>
        </p:nvPicPr>
        <p:blipFill>
          <a:blip r:embed="rId2"/>
          <a:stretch>
            <a:fillRect/>
          </a:stretch>
        </p:blipFill>
        <p:spPr>
          <a:xfrm>
            <a:off x="364676" y="1183341"/>
            <a:ext cx="10585105" cy="5526741"/>
          </a:xfrm>
          <a:prstGeom prst="rect">
            <a:avLst/>
          </a:prstGeom>
        </p:spPr>
      </p:pic>
    </p:spTree>
    <p:extLst>
      <p:ext uri="{BB962C8B-B14F-4D97-AF65-F5344CB8AC3E}">
        <p14:creationId xmlns:p14="http://schemas.microsoft.com/office/powerpoint/2010/main" val="323260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9990"/>
            <a:ext cx="9404723" cy="1400530"/>
          </a:xfrm>
        </p:spPr>
        <p:txBody>
          <a:bodyPr/>
          <a:lstStyle/>
          <a:p>
            <a:pPr algn="ctr"/>
            <a:r>
              <a:rPr lang="en-IN" sz="4400" b="1" dirty="0">
                <a:latin typeface="Bookman Old Style" panose="02050604050505020204" pitchFamily="18" charset="0"/>
              </a:rPr>
              <a:t>Login/Registration</a:t>
            </a:r>
            <a:r>
              <a:rPr lang="en-IN" sz="4400" b="1" dirty="0"/>
              <a:t/>
            </a:r>
            <a:br>
              <a:rPr lang="en-IN" sz="4400"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996" y="1152983"/>
            <a:ext cx="9169475" cy="5705017"/>
          </a:xfrm>
        </p:spPr>
      </p:pic>
    </p:spTree>
    <p:extLst>
      <p:ext uri="{BB962C8B-B14F-4D97-AF65-F5344CB8AC3E}">
        <p14:creationId xmlns:p14="http://schemas.microsoft.com/office/powerpoint/2010/main" val="325562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359" t="299" r="15841"/>
          <a:stretch/>
        </p:blipFill>
        <p:spPr>
          <a:xfrm>
            <a:off x="3482788" y="188268"/>
            <a:ext cx="5417984" cy="6454579"/>
          </a:xfrm>
        </p:spPr>
      </p:pic>
    </p:spTree>
    <p:extLst>
      <p:ext uri="{BB962C8B-B14F-4D97-AF65-F5344CB8AC3E}">
        <p14:creationId xmlns:p14="http://schemas.microsoft.com/office/powerpoint/2010/main" val="5972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442" t="-2784" r="17196" b="1"/>
          <a:stretch/>
        </p:blipFill>
        <p:spPr>
          <a:xfrm>
            <a:off x="2501578" y="0"/>
            <a:ext cx="7005489" cy="6857999"/>
          </a:xfrm>
        </p:spPr>
      </p:pic>
    </p:spTree>
    <p:extLst>
      <p:ext uri="{BB962C8B-B14F-4D97-AF65-F5344CB8AC3E}">
        <p14:creationId xmlns:p14="http://schemas.microsoft.com/office/powerpoint/2010/main" val="141760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3437"/>
            <a:ext cx="9404723" cy="727496"/>
          </a:xfrm>
        </p:spPr>
        <p:txBody>
          <a:bodyPr/>
          <a:lstStyle/>
          <a:p>
            <a:pPr algn="ctr"/>
            <a:r>
              <a:rPr lang="en-US" b="1" dirty="0" smtClean="0">
                <a:latin typeface="Bookman Old Style" panose="02050604050505020204" pitchFamily="18" charset="0"/>
              </a:rPr>
              <a:t>Download of fee submission</a:t>
            </a:r>
            <a:endParaRPr lang="en-US" b="1" dirty="0">
              <a:latin typeface="Bookman Old Style" panose="02050604050505020204"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011" t="-494" r="11664"/>
          <a:stretch/>
        </p:blipFill>
        <p:spPr>
          <a:xfrm>
            <a:off x="1368386" y="1089212"/>
            <a:ext cx="9039636" cy="5768787"/>
          </a:xfrm>
        </p:spPr>
      </p:pic>
    </p:spTree>
    <p:extLst>
      <p:ext uri="{BB962C8B-B14F-4D97-AF65-F5344CB8AC3E}">
        <p14:creationId xmlns:p14="http://schemas.microsoft.com/office/powerpoint/2010/main" val="423106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23" y="5055835"/>
            <a:ext cx="11093824" cy="1400530"/>
          </a:xfrm>
        </p:spPr>
        <p:txBody>
          <a:bodyPr/>
          <a:lstStyle/>
          <a:p>
            <a:pPr marL="0" indent="0"/>
            <a:r>
              <a:rPr lang="en-US" b="1" dirty="0" smtClean="0">
                <a:latin typeface="Bookman Old Style" panose="02050604050505020204" pitchFamily="18" charset="0"/>
              </a:rPr>
              <a:t>SEIAA </a:t>
            </a:r>
            <a:r>
              <a:rPr lang="en-US" b="1" dirty="0">
                <a:latin typeface="Bookman Old Style" panose="02050604050505020204" pitchFamily="18" charset="0"/>
              </a:rPr>
              <a:t>HELPLINE </a:t>
            </a:r>
            <a:r>
              <a:rPr lang="en-US" b="1" dirty="0" smtClean="0">
                <a:latin typeface="Bookman Old Style" panose="02050604050505020204" pitchFamily="18" charset="0"/>
              </a:rPr>
              <a:t>NO : </a:t>
            </a:r>
            <a:br>
              <a:rPr lang="en-US" b="1" dirty="0" smtClean="0">
                <a:latin typeface="Bookman Old Style" panose="02050604050505020204" pitchFamily="18" charset="0"/>
              </a:rPr>
            </a:br>
            <a:r>
              <a:rPr lang="en-US" dirty="0">
                <a:latin typeface="Bookman Old Style" panose="02050604050505020204" pitchFamily="18" charset="0"/>
              </a:rPr>
              <a:t> </a:t>
            </a:r>
            <a:r>
              <a:rPr lang="en-US" dirty="0" smtClean="0">
                <a:latin typeface="Bookman Old Style" panose="02050604050505020204" pitchFamily="18" charset="0"/>
              </a:rPr>
              <a:t>                                 </a:t>
            </a:r>
            <a:r>
              <a:rPr lang="en-US" sz="5200" b="1" dirty="0" smtClean="0">
                <a:solidFill>
                  <a:srgbClr val="FF0000"/>
                </a:solidFill>
                <a:latin typeface="Bookman Old Style" panose="02050604050505020204" pitchFamily="18" charset="0"/>
              </a:rPr>
              <a:t>0141-3500181</a:t>
            </a:r>
            <a:r>
              <a:rPr lang="en-US" sz="5200" b="1" dirty="0">
                <a:latin typeface="Bookman Old Style" panose="02050604050505020204" pitchFamily="18" charset="0"/>
              </a:rPr>
              <a:t/>
            </a:r>
            <a:br>
              <a:rPr lang="en-US" sz="5200" b="1" dirty="0">
                <a:latin typeface="Bookman Old Style" panose="02050604050505020204" pitchFamily="18" charset="0"/>
              </a:rPr>
            </a:br>
            <a:endParaRPr lang="en-US" sz="5200" b="1" dirty="0">
              <a:latin typeface="Bookman Old Style" panose="02050604050505020204" pitchFamily="18" charset="0"/>
            </a:endParaRPr>
          </a:p>
        </p:txBody>
      </p:sp>
      <p:sp>
        <p:nvSpPr>
          <p:cNvPr id="4" name="Title 1"/>
          <p:cNvSpPr txBox="1">
            <a:spLocks/>
          </p:cNvSpPr>
          <p:nvPr/>
        </p:nvSpPr>
        <p:spPr>
          <a:xfrm>
            <a:off x="3425585" y="1519514"/>
            <a:ext cx="623703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Bookman Old Style" panose="02050604050505020204" pitchFamily="18" charset="0"/>
              </a:rPr>
              <a:t>Thanks for Watching </a:t>
            </a:r>
            <a:br>
              <a:rPr lang="en-US" b="1" dirty="0" smtClean="0">
                <a:latin typeface="Bookman Old Style" panose="02050604050505020204" pitchFamily="18" charset="0"/>
              </a:rPr>
            </a:br>
            <a:r>
              <a:rPr lang="en-US" dirty="0" smtClean="0">
                <a:latin typeface="Bookman Old Style" panose="02050604050505020204" pitchFamily="18" charset="0"/>
              </a:rPr>
              <a:t/>
            </a:r>
            <a:br>
              <a:rPr lang="en-US" dirty="0" smtClean="0">
                <a:latin typeface="Bookman Old Style" panose="02050604050505020204" pitchFamily="18" charset="0"/>
              </a:rPr>
            </a:br>
            <a:endParaRPr lang="en-US" b="1" dirty="0">
              <a:latin typeface="Bookman Old Style" panose="02050604050505020204" pitchFamily="18" charset="0"/>
            </a:endParaRPr>
          </a:p>
        </p:txBody>
      </p:sp>
      <p:sp>
        <p:nvSpPr>
          <p:cNvPr id="5" name="Title 1"/>
          <p:cNvSpPr txBox="1">
            <a:spLocks/>
          </p:cNvSpPr>
          <p:nvPr/>
        </p:nvSpPr>
        <p:spPr>
          <a:xfrm>
            <a:off x="3166281" y="3200466"/>
            <a:ext cx="6662382"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Bookman Old Style" panose="02050604050505020204" pitchFamily="18" charset="0"/>
              </a:rPr>
              <a:t>For any details contact </a:t>
            </a:r>
            <a:br>
              <a:rPr lang="en-US" dirty="0">
                <a:latin typeface="Bookman Old Style" panose="02050604050505020204" pitchFamily="18" charset="0"/>
              </a:rPr>
            </a:br>
            <a:r>
              <a:rPr lang="en-US" dirty="0" smtClean="0">
                <a:latin typeface="Bookman Old Style" panose="02050604050505020204" pitchFamily="18" charset="0"/>
              </a:rPr>
              <a:t/>
            </a:r>
            <a:br>
              <a:rPr lang="en-US" dirty="0" smtClean="0">
                <a:latin typeface="Bookman Old Style" panose="02050604050505020204" pitchFamily="18" charset="0"/>
              </a:rPr>
            </a:br>
            <a:endParaRPr lang="en-US" b="1" dirty="0">
              <a:latin typeface="Bookman Old Style" panose="02050604050505020204" pitchFamily="18" charset="0"/>
            </a:endParaRPr>
          </a:p>
        </p:txBody>
      </p:sp>
    </p:spTree>
    <p:extLst>
      <p:ext uri="{BB962C8B-B14F-4D97-AF65-F5344CB8AC3E}">
        <p14:creationId xmlns:p14="http://schemas.microsoft.com/office/powerpoint/2010/main" val="1160039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600" b="1" u="sng" dirty="0" smtClean="0">
                <a:solidFill>
                  <a:schemeClr val="tx1"/>
                </a:solidFill>
                <a:latin typeface="Bookman Old Style" panose="02050604050505020204" pitchFamily="18" charset="0"/>
              </a:rPr>
              <a:t>Background</a:t>
            </a:r>
            <a:endParaRPr lang="en-IN" sz="3600" b="1" u="sng" dirty="0">
              <a:solidFill>
                <a:schemeClr val="tx1"/>
              </a:solidFill>
              <a:latin typeface="Bookman Old Style" panose="02050604050505020204" pitchFamily="18" charset="0"/>
            </a:endParaRPr>
          </a:p>
        </p:txBody>
      </p:sp>
      <p:sp>
        <p:nvSpPr>
          <p:cNvPr id="3" name="Content Placeholder 2"/>
          <p:cNvSpPr>
            <a:spLocks noGrp="1"/>
          </p:cNvSpPr>
          <p:nvPr>
            <p:ph idx="1"/>
          </p:nvPr>
        </p:nvSpPr>
        <p:spPr>
          <a:xfrm>
            <a:off x="268941" y="1434355"/>
            <a:ext cx="11429073" cy="5208491"/>
          </a:xfrm>
        </p:spPr>
        <p:txBody>
          <a:bodyPr>
            <a:normAutofit/>
          </a:bodyPr>
          <a:lstStyle/>
          <a:p>
            <a:pPr algn="just">
              <a:lnSpc>
                <a:spcPct val="150000"/>
              </a:lnSpc>
              <a:buClrTx/>
              <a:buFont typeface="Wingdings" panose="05000000000000000000" pitchFamily="2" charset="2"/>
              <a:buChar char="v"/>
            </a:pPr>
            <a:r>
              <a:rPr lang="en-US" b="1" dirty="0">
                <a:latin typeface="Bookman Old Style" panose="02050604050505020204" pitchFamily="18" charset="0"/>
              </a:rPr>
              <a:t>The Ministry of Environment, Forest and Climate Change, Government of India, under Section 3(3) of the Environment Protection Act, 1986 and Notification S.O. 1533(E) dated 14th September 2006, constituted the State Level Environment Impact Assessment Authority (SEIAA) and State Level Expert Appraisal Committee (SEAC) to appraise and decide on Environmental Clearance applications</a:t>
            </a:r>
            <a:r>
              <a:rPr lang="en-US" b="1" dirty="0" smtClean="0">
                <a:latin typeface="Bookman Old Style" panose="02050604050505020204" pitchFamily="18" charset="0"/>
              </a:rPr>
              <a:t>. </a:t>
            </a:r>
          </a:p>
          <a:p>
            <a:pPr marL="0" indent="0" algn="just">
              <a:lnSpc>
                <a:spcPct val="150000"/>
              </a:lnSpc>
              <a:buClrTx/>
              <a:buNone/>
            </a:pPr>
            <a:endParaRPr lang="en-US" b="1" dirty="0" smtClean="0">
              <a:latin typeface="Bookman Old Style" panose="02050604050505020204" pitchFamily="18" charset="0"/>
            </a:endParaRPr>
          </a:p>
          <a:p>
            <a:pPr algn="just">
              <a:lnSpc>
                <a:spcPct val="150000"/>
              </a:lnSpc>
              <a:buClrTx/>
              <a:buFont typeface="Wingdings" panose="05000000000000000000" pitchFamily="2" charset="2"/>
              <a:buChar char="v"/>
            </a:pPr>
            <a:r>
              <a:rPr lang="en-US" b="1" dirty="0">
                <a:latin typeface="Bookman Old Style" panose="02050604050505020204" pitchFamily="18" charset="0"/>
              </a:rPr>
              <a:t> The State Government has decided to levy a one-time processing fee for projects seeking Environmental Clearance (EC) from SEIAA, under EIA Notification S.O. 1533(E) dated 14.09.2006 and its </a:t>
            </a:r>
            <a:r>
              <a:rPr lang="en-US" b="1" dirty="0" smtClean="0">
                <a:latin typeface="Bookman Old Style" panose="02050604050505020204" pitchFamily="18" charset="0"/>
              </a:rPr>
              <a:t>amendments.</a:t>
            </a:r>
            <a:endParaRPr lang="en-IN" b="1" dirty="0">
              <a:latin typeface="Bookman Old Style" panose="02050604050505020204" pitchFamily="18" charset="0"/>
            </a:endParaRPr>
          </a:p>
          <a:p>
            <a:pPr algn="just">
              <a:lnSpc>
                <a:spcPct val="150000"/>
              </a:lnSpc>
              <a:buClrTx/>
              <a:buFont typeface="Wingdings" panose="05000000000000000000" pitchFamily="2" charset="2"/>
              <a:buChar char="v"/>
            </a:pPr>
            <a:endParaRPr lang="en-US" b="1" dirty="0" smtClean="0">
              <a:latin typeface="Bookman Old Style" panose="02050604050505020204" pitchFamily="18" charset="0"/>
            </a:endParaRPr>
          </a:p>
          <a:p>
            <a:pPr>
              <a:lnSpc>
                <a:spcPct val="150000"/>
              </a:lnSpc>
            </a:pPr>
            <a:endParaRPr lang="en-GB" b="1" dirty="0" smtClean="0">
              <a:latin typeface="Bookman Old Style" panose="02050604050505020204" pitchFamily="18" charset="0"/>
            </a:endParaRPr>
          </a:p>
        </p:txBody>
      </p:sp>
    </p:spTree>
    <p:extLst>
      <p:ext uri="{BB962C8B-B14F-4D97-AF65-F5344CB8AC3E}">
        <p14:creationId xmlns:p14="http://schemas.microsoft.com/office/powerpoint/2010/main" val="83126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17" y="2684926"/>
            <a:ext cx="9404723" cy="1400530"/>
          </a:xfrm>
        </p:spPr>
        <p:txBody>
          <a:bodyPr/>
          <a:lstStyle/>
          <a:p>
            <a:r>
              <a:rPr lang="en-US" sz="3600" b="1" dirty="0" smtClean="0">
                <a:latin typeface="Bookman Old Style" panose="02050604050505020204" pitchFamily="18" charset="0"/>
              </a:rPr>
              <a:t>Category of Projects and Rates</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424069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59663452"/>
              </p:ext>
            </p:extLst>
          </p:nvPr>
        </p:nvGraphicFramePr>
        <p:xfrm>
          <a:off x="510988" y="1146768"/>
          <a:ext cx="10609730" cy="5635753"/>
        </p:xfrm>
        <a:graphic>
          <a:graphicData uri="http://schemas.openxmlformats.org/drawingml/2006/table">
            <a:tbl>
              <a:tblPr firstRow="1" bandRow="1">
                <a:tableStyleId>{5C22544A-7EE6-4342-B048-85BDC9FD1C3A}</a:tableStyleId>
              </a:tblPr>
              <a:tblGrid>
                <a:gridCol w="950155">
                  <a:extLst>
                    <a:ext uri="{9D8B030D-6E8A-4147-A177-3AD203B41FA5}">
                      <a16:colId xmlns:a16="http://schemas.microsoft.com/office/drawing/2014/main" val="20000"/>
                    </a:ext>
                  </a:extLst>
                </a:gridCol>
                <a:gridCol w="7644426">
                  <a:extLst>
                    <a:ext uri="{9D8B030D-6E8A-4147-A177-3AD203B41FA5}">
                      <a16:colId xmlns:a16="http://schemas.microsoft.com/office/drawing/2014/main" val="20001"/>
                    </a:ext>
                  </a:extLst>
                </a:gridCol>
                <a:gridCol w="2015149">
                  <a:extLst>
                    <a:ext uri="{9D8B030D-6E8A-4147-A177-3AD203B41FA5}">
                      <a16:colId xmlns:a16="http://schemas.microsoft.com/office/drawing/2014/main" val="20002"/>
                    </a:ext>
                  </a:extLst>
                </a:gridCol>
              </a:tblGrid>
              <a:tr h="607983">
                <a:tc>
                  <a:txBody>
                    <a:bodyPr/>
                    <a:lstStyle/>
                    <a:p>
                      <a:pPr algn="ctr"/>
                      <a:r>
                        <a:rPr lang="en-IN" b="1" dirty="0" err="1" smtClean="0">
                          <a:latin typeface="Bookman Old Style" panose="02050604050505020204" pitchFamily="18" charset="0"/>
                        </a:rPr>
                        <a:t>S.No</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Constructed Area or Development Area</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Processing Fee </a:t>
                      </a:r>
                      <a:endParaRPr lang="en-IN" b="1" dirty="0" smtClean="0">
                        <a:latin typeface="Bookman Old Style" panose="02050604050505020204" pitchFamily="18" charset="0"/>
                      </a:endParaRPr>
                    </a:p>
                    <a:p>
                      <a:pPr algn="ctr"/>
                      <a:r>
                        <a:rPr lang="en-IN" b="1" dirty="0" smtClean="0">
                          <a:latin typeface="Bookman Old Style" panose="02050604050505020204" pitchFamily="18" charset="0"/>
                        </a:rPr>
                        <a:t>(</a:t>
                      </a:r>
                      <a:r>
                        <a:rPr lang="en-IN" b="1" dirty="0" smtClean="0">
                          <a:latin typeface="Bookman Old Style" panose="02050604050505020204" pitchFamily="18" charset="0"/>
                        </a:rPr>
                        <a:t>In </a:t>
                      </a:r>
                      <a:r>
                        <a:rPr lang="en-IN" b="1" dirty="0" err="1" smtClean="0">
                          <a:latin typeface="Bookman Old Style" panose="02050604050505020204" pitchFamily="18" charset="0"/>
                        </a:rPr>
                        <a:t>Rs</a:t>
                      </a:r>
                      <a:r>
                        <a:rPr lang="en-IN" b="1" dirty="0" smtClean="0">
                          <a:latin typeface="Bookman Old Style" panose="02050604050505020204" pitchFamily="18" charset="0"/>
                        </a:rPr>
                        <a:t>.)</a:t>
                      </a:r>
                      <a:endParaRPr lang="en-IN" b="1" dirty="0">
                        <a:latin typeface="Bookman Old Style" panose="02050604050505020204" pitchFamily="18" charset="0"/>
                      </a:endParaRPr>
                    </a:p>
                  </a:txBody>
                  <a:tcPr/>
                </a:tc>
                <a:extLst>
                  <a:ext uri="{0D108BD9-81ED-4DB2-BD59-A6C34878D82A}">
                    <a16:rowId xmlns:a16="http://schemas.microsoft.com/office/drawing/2014/main" val="10000"/>
                  </a:ext>
                </a:extLst>
              </a:tr>
              <a:tr h="770471">
                <a:tc>
                  <a:txBody>
                    <a:bodyPr/>
                    <a:lstStyle/>
                    <a:p>
                      <a:r>
                        <a:rPr lang="en-IN" b="1" dirty="0" smtClean="0">
                          <a:latin typeface="Bookman Old Style" panose="02050604050505020204" pitchFamily="18" charset="0"/>
                        </a:rPr>
                        <a:t>1.</a:t>
                      </a:r>
                      <a:endParaRPr lang="en-IN" b="1" dirty="0">
                        <a:latin typeface="Bookman Old Style" panose="02050604050505020204" pitchFamily="18" charset="0"/>
                      </a:endParaRPr>
                    </a:p>
                  </a:txBody>
                  <a:tcPr/>
                </a:tc>
                <a:tc>
                  <a:txBody>
                    <a:bodyPr/>
                    <a:lstStyle/>
                    <a:p>
                      <a:pPr algn="just"/>
                      <a:r>
                        <a:rPr lang="en-GB" b="1" dirty="0" err="1" smtClean="0">
                          <a:latin typeface="Bookman Old Style" panose="02050604050505020204" pitchFamily="18" charset="0"/>
                        </a:rPr>
                        <a:t>Upto</a:t>
                      </a:r>
                      <a:r>
                        <a:rPr lang="en-GB" b="1" dirty="0" smtClean="0">
                          <a:latin typeface="Bookman Old Style" panose="02050604050505020204" pitchFamily="18" charset="0"/>
                        </a:rPr>
                        <a:t> 50,000 </a:t>
                      </a:r>
                      <a:r>
                        <a:rPr lang="en-GB" b="1" dirty="0" smtClean="0">
                          <a:latin typeface="Bookman Old Style" panose="02050604050505020204" pitchFamily="18" charset="0"/>
                        </a:rPr>
                        <a:t>Sq</a:t>
                      </a:r>
                      <a:r>
                        <a:rPr lang="en-GB" b="1" dirty="0" smtClean="0">
                          <a:latin typeface="Bookman Old Style" panose="02050604050505020204" pitchFamily="18" charset="0"/>
                        </a:rPr>
                        <a:t>. Meter </a:t>
                      </a:r>
                      <a:r>
                        <a:rPr lang="en-GB" b="1" dirty="0" smtClean="0">
                          <a:latin typeface="Bookman Old Style" panose="02050604050505020204" pitchFamily="18" charset="0"/>
                        </a:rPr>
                        <a:t>Constructed Area </a:t>
                      </a:r>
                      <a:r>
                        <a:rPr lang="en-GB" b="1" dirty="0" smtClean="0">
                          <a:latin typeface="Bookman Old Style" panose="02050604050505020204" pitchFamily="18" charset="0"/>
                        </a:rPr>
                        <a:t>or </a:t>
                      </a:r>
                      <a:r>
                        <a:rPr lang="en-GB" b="1" dirty="0" err="1" smtClean="0">
                          <a:latin typeface="Bookman Old Style" panose="02050604050505020204" pitchFamily="18" charset="0"/>
                        </a:rPr>
                        <a:t>upto</a:t>
                      </a:r>
                      <a:r>
                        <a:rPr lang="en-GB" b="1" dirty="0" smtClean="0">
                          <a:latin typeface="Bookman Old Style" panose="02050604050505020204" pitchFamily="18" charset="0"/>
                        </a:rPr>
                        <a:t> 60 ha. </a:t>
                      </a:r>
                      <a:r>
                        <a:rPr lang="en-GB" b="1" dirty="0" smtClean="0">
                          <a:latin typeface="Bookman Old Style" panose="02050604050505020204" pitchFamily="18" charset="0"/>
                        </a:rPr>
                        <a:t>Area </a:t>
                      </a:r>
                      <a:r>
                        <a:rPr lang="en-GB" b="1" dirty="0" smtClean="0">
                          <a:latin typeface="Bookman Old Style" panose="02050604050505020204" pitchFamily="18" charset="0"/>
                        </a:rPr>
                        <a:t>Development.</a:t>
                      </a:r>
                      <a:endParaRPr lang="en-IN" b="1" dirty="0">
                        <a:latin typeface="Bookman Old Style" panose="02050604050505020204" pitchFamily="18" charset="0"/>
                      </a:endParaRPr>
                    </a:p>
                  </a:txBody>
                  <a:tcPr/>
                </a:tc>
                <a:tc>
                  <a:txBody>
                    <a:bodyPr/>
                    <a:lstStyle/>
                    <a:p>
                      <a:r>
                        <a:rPr lang="en-IN" b="1" dirty="0" smtClean="0">
                          <a:latin typeface="Bookman Old Style" panose="02050604050505020204" pitchFamily="18" charset="0"/>
                        </a:rPr>
                        <a:t>75,000</a:t>
                      </a:r>
                      <a:endParaRPr lang="en-IN" b="1" dirty="0">
                        <a:latin typeface="Bookman Old Style" panose="02050604050505020204" pitchFamily="18" charset="0"/>
                      </a:endParaRPr>
                    </a:p>
                  </a:txBody>
                  <a:tcPr/>
                </a:tc>
                <a:extLst>
                  <a:ext uri="{0D108BD9-81ED-4DB2-BD59-A6C34878D82A}">
                    <a16:rowId xmlns:a16="http://schemas.microsoft.com/office/drawing/2014/main" val="10001"/>
                  </a:ext>
                </a:extLst>
              </a:tr>
              <a:tr h="1015761">
                <a:tc>
                  <a:txBody>
                    <a:bodyPr/>
                    <a:lstStyle/>
                    <a:p>
                      <a:r>
                        <a:rPr lang="en-IN" b="1" dirty="0" smtClean="0">
                          <a:latin typeface="Bookman Old Style" panose="02050604050505020204" pitchFamily="18" charset="0"/>
                        </a:rPr>
                        <a:t>2.</a:t>
                      </a:r>
                      <a:endParaRPr lang="en-IN" b="1" dirty="0">
                        <a:latin typeface="Bookman Old Style" panose="02050604050505020204" pitchFamily="18" charset="0"/>
                      </a:endParaRPr>
                    </a:p>
                  </a:txBody>
                  <a:tcPr/>
                </a:tc>
                <a:tc>
                  <a:txBody>
                    <a:bodyPr/>
                    <a:lstStyle/>
                    <a:p>
                      <a:pPr algn="just"/>
                      <a:r>
                        <a:rPr lang="en-GB" b="1" dirty="0" smtClean="0">
                          <a:latin typeface="Bookman Old Style" panose="02050604050505020204" pitchFamily="18" charset="0"/>
                        </a:rPr>
                        <a:t>More than 50,000 </a:t>
                      </a:r>
                      <a:r>
                        <a:rPr lang="en-GB" b="1" dirty="0" smtClean="0">
                          <a:latin typeface="Bookman Old Style" panose="02050604050505020204" pitchFamily="18" charset="0"/>
                        </a:rPr>
                        <a:t>Sq</a:t>
                      </a:r>
                      <a:r>
                        <a:rPr lang="en-GB" b="1" dirty="0" smtClean="0">
                          <a:latin typeface="Bookman Old Style" panose="02050604050505020204" pitchFamily="18" charset="0"/>
                        </a:rPr>
                        <a:t>. Meter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1,00,000 Sq. Meter </a:t>
                      </a:r>
                      <a:r>
                        <a:rPr lang="en-GB" b="1" dirty="0" smtClean="0">
                          <a:latin typeface="Bookman Old Style" panose="02050604050505020204" pitchFamily="18" charset="0"/>
                        </a:rPr>
                        <a:t>Constructed Area </a:t>
                      </a:r>
                      <a:r>
                        <a:rPr lang="en-GB" b="1" dirty="0" smtClean="0">
                          <a:latin typeface="Bookman Old Style" panose="02050604050505020204" pitchFamily="18" charset="0"/>
                        </a:rPr>
                        <a:t>or more than 60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100 ha. Area Development. </a:t>
                      </a:r>
                      <a:endParaRPr lang="en-IN" b="1" dirty="0">
                        <a:latin typeface="Bookman Old Style" panose="02050604050505020204" pitchFamily="18" charset="0"/>
                      </a:endParaRPr>
                    </a:p>
                  </a:txBody>
                  <a:tcPr/>
                </a:tc>
                <a:tc>
                  <a:txBody>
                    <a:bodyPr/>
                    <a:lstStyle/>
                    <a:p>
                      <a:r>
                        <a:rPr lang="en-IN" b="1" dirty="0" smtClean="0">
                          <a:latin typeface="Bookman Old Style" panose="02050604050505020204" pitchFamily="18" charset="0"/>
                        </a:rPr>
                        <a:t>1,50,000</a:t>
                      </a:r>
                      <a:endParaRPr lang="en-IN" b="1" dirty="0">
                        <a:latin typeface="Bookman Old Style" panose="02050604050505020204" pitchFamily="18" charset="0"/>
                      </a:endParaRPr>
                    </a:p>
                  </a:txBody>
                  <a:tcPr/>
                </a:tc>
                <a:extLst>
                  <a:ext uri="{0D108BD9-81ED-4DB2-BD59-A6C34878D82A}">
                    <a16:rowId xmlns:a16="http://schemas.microsoft.com/office/drawing/2014/main" val="10002"/>
                  </a:ext>
                </a:extLst>
              </a:tr>
              <a:tr h="957956">
                <a:tc>
                  <a:txBody>
                    <a:bodyPr/>
                    <a:lstStyle/>
                    <a:p>
                      <a:r>
                        <a:rPr lang="en-IN" b="1" dirty="0" smtClean="0">
                          <a:latin typeface="Bookman Old Style" panose="02050604050505020204" pitchFamily="18" charset="0"/>
                        </a:rPr>
                        <a:t>3.</a:t>
                      </a:r>
                      <a:endParaRPr lang="en-IN" b="1" dirty="0">
                        <a:latin typeface="Bookman Old Style" panose="02050604050505020204" pitchFamily="18" charset="0"/>
                      </a:endParaRPr>
                    </a:p>
                  </a:txBody>
                  <a:tcPr/>
                </a:tc>
                <a:tc>
                  <a:txBody>
                    <a:bodyPr/>
                    <a:lstStyle/>
                    <a:p>
                      <a:pPr algn="just"/>
                      <a:r>
                        <a:rPr lang="en-GB" b="1" dirty="0" smtClean="0">
                          <a:latin typeface="Bookman Old Style" panose="02050604050505020204" pitchFamily="18" charset="0"/>
                        </a:rPr>
                        <a:t>More than 1,00,000 Sq. Meter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1,50,000 Sq. Meter </a:t>
                      </a:r>
                      <a:r>
                        <a:rPr lang="en-GB" b="1" dirty="0" smtClean="0">
                          <a:latin typeface="Bookman Old Style" panose="02050604050505020204" pitchFamily="18" charset="0"/>
                        </a:rPr>
                        <a:t>Constructed Area </a:t>
                      </a:r>
                      <a:r>
                        <a:rPr lang="en-GB" b="1" dirty="0" smtClean="0">
                          <a:latin typeface="Bookman Old Style" panose="02050604050505020204" pitchFamily="18" charset="0"/>
                        </a:rPr>
                        <a:t>or more than 100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a:t>
                      </a:r>
                      <a:r>
                        <a:rPr lang="en-GB" b="1" dirty="0" smtClean="0">
                          <a:latin typeface="Bookman Old Style" panose="02050604050505020204" pitchFamily="18" charset="0"/>
                        </a:rPr>
                        <a:t>150 ha. Area Development. </a:t>
                      </a:r>
                      <a:endParaRPr lang="en-IN" b="1" dirty="0">
                        <a:latin typeface="Bookman Old Style" panose="02050604050505020204" pitchFamily="18" charset="0"/>
                      </a:endParaRPr>
                    </a:p>
                  </a:txBody>
                  <a:tcPr/>
                </a:tc>
                <a:tc>
                  <a:txBody>
                    <a:bodyPr/>
                    <a:lstStyle/>
                    <a:p>
                      <a:r>
                        <a:rPr lang="en-IN" b="1" dirty="0" smtClean="0">
                          <a:latin typeface="Bookman Old Style" panose="02050604050505020204" pitchFamily="18" charset="0"/>
                        </a:rPr>
                        <a:t>2,25,000</a:t>
                      </a:r>
                      <a:endParaRPr lang="en-IN" b="1" dirty="0">
                        <a:latin typeface="Bookman Old Style" panose="02050604050505020204" pitchFamily="18" charset="0"/>
                      </a:endParaRPr>
                    </a:p>
                  </a:txBody>
                  <a:tcPr/>
                </a:tc>
                <a:extLst>
                  <a:ext uri="{0D108BD9-81ED-4DB2-BD59-A6C34878D82A}">
                    <a16:rowId xmlns:a16="http://schemas.microsoft.com/office/drawing/2014/main" val="10003"/>
                  </a:ext>
                </a:extLst>
              </a:tr>
              <a:tr h="1009046">
                <a:tc>
                  <a:txBody>
                    <a:bodyPr/>
                    <a:lstStyle/>
                    <a:p>
                      <a:r>
                        <a:rPr lang="en-IN" b="1" dirty="0" smtClean="0">
                          <a:latin typeface="Bookman Old Style" panose="02050604050505020204" pitchFamily="18" charset="0"/>
                        </a:rPr>
                        <a:t>4</a:t>
                      </a:r>
                      <a:endParaRPr lang="en-IN" b="1" dirty="0">
                        <a:latin typeface="Bookman Old Style" panose="02050604050505020204" pitchFamily="18" charset="0"/>
                      </a:endParaRPr>
                    </a:p>
                  </a:txBody>
                  <a:tcPr/>
                </a:tc>
                <a:tc>
                  <a:txBody>
                    <a:bodyPr/>
                    <a:lstStyle/>
                    <a:p>
                      <a:pPr algn="just"/>
                      <a:r>
                        <a:rPr lang="en-GB" b="1" dirty="0" smtClean="0">
                          <a:latin typeface="Bookman Old Style" panose="02050604050505020204" pitchFamily="18" charset="0"/>
                        </a:rPr>
                        <a:t>More than 1,50,000 Sq. Meter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3,00,000 Sq. Meter </a:t>
                      </a:r>
                      <a:r>
                        <a:rPr lang="en-GB" b="1" dirty="0" smtClean="0">
                          <a:latin typeface="Bookman Old Style" panose="02050604050505020204" pitchFamily="18" charset="0"/>
                        </a:rPr>
                        <a:t>Constructed Area </a:t>
                      </a:r>
                      <a:r>
                        <a:rPr lang="en-GB" b="1" dirty="0" smtClean="0">
                          <a:latin typeface="Bookman Old Style" panose="02050604050505020204" pitchFamily="18" charset="0"/>
                        </a:rPr>
                        <a:t>or more than 150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a:t>
                      </a:r>
                      <a:r>
                        <a:rPr lang="en-GB" b="1" dirty="0" smtClean="0">
                          <a:latin typeface="Bookman Old Style" panose="02050604050505020204" pitchFamily="18" charset="0"/>
                        </a:rPr>
                        <a:t>200 ha. Area Development.</a:t>
                      </a:r>
                      <a:endParaRPr lang="en-IN" b="1" dirty="0">
                        <a:latin typeface="Bookman Old Style" panose="02050604050505020204" pitchFamily="18" charset="0"/>
                      </a:endParaRPr>
                    </a:p>
                  </a:txBody>
                  <a:tcPr/>
                </a:tc>
                <a:tc>
                  <a:txBody>
                    <a:bodyPr/>
                    <a:lstStyle/>
                    <a:p>
                      <a:r>
                        <a:rPr lang="en-IN" b="1" dirty="0" smtClean="0">
                          <a:latin typeface="Bookman Old Style" panose="02050604050505020204" pitchFamily="18" charset="0"/>
                        </a:rPr>
                        <a:t>3,00,000</a:t>
                      </a:r>
                      <a:endParaRPr lang="en-IN" b="1" dirty="0">
                        <a:latin typeface="Bookman Old Style" panose="02050604050505020204" pitchFamily="18" charset="0"/>
                      </a:endParaRPr>
                    </a:p>
                  </a:txBody>
                  <a:tcPr/>
                </a:tc>
                <a:extLst>
                  <a:ext uri="{0D108BD9-81ED-4DB2-BD59-A6C34878D82A}">
                    <a16:rowId xmlns:a16="http://schemas.microsoft.com/office/drawing/2014/main" val="10004"/>
                  </a:ext>
                </a:extLst>
              </a:tr>
              <a:tr h="1242439">
                <a:tc>
                  <a:txBody>
                    <a:bodyPr/>
                    <a:lstStyle/>
                    <a:p>
                      <a:r>
                        <a:rPr lang="en-IN" b="1" dirty="0" smtClean="0">
                          <a:latin typeface="Bookman Old Style" panose="02050604050505020204" pitchFamily="18" charset="0"/>
                        </a:rPr>
                        <a:t>5.</a:t>
                      </a:r>
                      <a:endParaRPr lang="en-IN" b="1" dirty="0">
                        <a:latin typeface="Bookman Old Style" panose="02050604050505020204" pitchFamily="18" charset="0"/>
                      </a:endParaRPr>
                    </a:p>
                  </a:txBody>
                  <a:tcPr/>
                </a:tc>
                <a:tc>
                  <a:txBody>
                    <a:bodyPr/>
                    <a:lstStyle/>
                    <a:p>
                      <a:pPr algn="just"/>
                      <a:r>
                        <a:rPr lang="en-GB" b="1" dirty="0" smtClean="0">
                          <a:latin typeface="Bookman Old Style" panose="02050604050505020204" pitchFamily="18" charset="0"/>
                        </a:rPr>
                        <a:t>More than 3,00,000 Sq. Meter </a:t>
                      </a:r>
                      <a:r>
                        <a:rPr lang="en-GB" b="1" dirty="0" smtClean="0">
                          <a:latin typeface="Bookman Old Style" panose="02050604050505020204" pitchFamily="18" charset="0"/>
                        </a:rPr>
                        <a:t>Constructed Area </a:t>
                      </a:r>
                      <a:r>
                        <a:rPr lang="en-GB" b="1" dirty="0" smtClean="0">
                          <a:latin typeface="Bookman Old Style" panose="02050604050505020204" pitchFamily="18" charset="0"/>
                        </a:rPr>
                        <a:t>or more than 200 ha. Area Development.</a:t>
                      </a:r>
                      <a:endParaRPr lang="en-IN" b="1" dirty="0">
                        <a:latin typeface="Bookman Old Style" panose="02050604050505020204" pitchFamily="18" charset="0"/>
                      </a:endParaRPr>
                    </a:p>
                  </a:txBody>
                  <a:tcPr/>
                </a:tc>
                <a:tc>
                  <a:txBody>
                    <a:bodyPr/>
                    <a:lstStyle/>
                    <a:p>
                      <a:r>
                        <a:rPr lang="en-IN" b="1" dirty="0" smtClean="0">
                          <a:latin typeface="Bookman Old Style" panose="02050604050505020204" pitchFamily="18" charset="0"/>
                        </a:rPr>
                        <a:t>3,75,000</a:t>
                      </a:r>
                      <a:endParaRPr lang="en-IN" b="1" dirty="0">
                        <a:latin typeface="Bookman Old Style" panose="02050604050505020204" pitchFamily="18" charset="0"/>
                      </a:endParaRPr>
                    </a:p>
                  </a:txBody>
                  <a:tcPr/>
                </a:tc>
                <a:extLst>
                  <a:ext uri="{0D108BD9-81ED-4DB2-BD59-A6C34878D82A}">
                    <a16:rowId xmlns:a16="http://schemas.microsoft.com/office/drawing/2014/main" val="10005"/>
                  </a:ext>
                </a:extLst>
              </a:tr>
            </a:tbl>
          </a:graphicData>
        </a:graphic>
      </p:graphicFrame>
      <p:sp>
        <p:nvSpPr>
          <p:cNvPr id="7" name="Subtitle 2"/>
          <p:cNvSpPr>
            <a:spLocks noGrp="1"/>
          </p:cNvSpPr>
          <p:nvPr>
            <p:ph type="subTitle" idx="1"/>
          </p:nvPr>
        </p:nvSpPr>
        <p:spPr>
          <a:xfrm>
            <a:off x="230046" y="313685"/>
            <a:ext cx="9317366" cy="861420"/>
          </a:xfrm>
        </p:spPr>
        <p:txBody>
          <a:bodyPr/>
          <a:lstStyle/>
          <a:p>
            <a:r>
              <a:rPr lang="en-GB" b="1" dirty="0">
                <a:solidFill>
                  <a:schemeClr val="tx1"/>
                </a:solidFill>
                <a:latin typeface="Bookman Old Style" panose="02050604050505020204" pitchFamily="18" charset="0"/>
                <a:cs typeface="Arial" panose="020B0604020202020204" pitchFamily="34" charset="0"/>
              </a:rPr>
              <a:t>(A) </a:t>
            </a:r>
            <a:r>
              <a:rPr lang="en-GB" b="1" u="sng" dirty="0">
                <a:solidFill>
                  <a:schemeClr val="tx1"/>
                </a:solidFill>
                <a:latin typeface="Bookman Old Style" panose="02050604050505020204" pitchFamily="18" charset="0"/>
                <a:cs typeface="Arial" panose="020B0604020202020204" pitchFamily="34" charset="0"/>
              </a:rPr>
              <a:t>Construction Projects/Area Development Projects</a:t>
            </a:r>
            <a:r>
              <a:rPr lang="en-GB" b="1" dirty="0">
                <a:solidFill>
                  <a:schemeClr val="tx1"/>
                </a:solidFill>
                <a:latin typeface="Bookman Old Style" panose="02050604050505020204" pitchFamily="18" charset="0"/>
                <a:cs typeface="Arial" panose="020B0604020202020204" pitchFamily="34" charset="0"/>
              </a:rPr>
              <a:t>: - </a:t>
            </a:r>
            <a:endParaRPr lang="en-IN" b="1" dirty="0">
              <a:solidFill>
                <a:schemeClr val="tx1"/>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98952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415" y="353989"/>
            <a:ext cx="7346883" cy="400110"/>
          </a:xfrm>
          <a:prstGeom prst="rect">
            <a:avLst/>
          </a:prstGeom>
        </p:spPr>
        <p:txBody>
          <a:bodyPr wrap="none">
            <a:spAutoFit/>
          </a:bodyPr>
          <a:lstStyle/>
          <a:p>
            <a:r>
              <a:rPr lang="en-GB" sz="2000" b="1" dirty="0">
                <a:latin typeface="Bookman Old Style" panose="02050604050505020204" pitchFamily="18" charset="0"/>
                <a:cs typeface="Arial" panose="020B0604020202020204" pitchFamily="34" charset="0"/>
              </a:rPr>
              <a:t>(B) </a:t>
            </a:r>
            <a:r>
              <a:rPr lang="en-GB" sz="2000" b="1" u="sng" dirty="0" smtClean="0">
                <a:latin typeface="Bookman Old Style" panose="02050604050505020204" pitchFamily="18" charset="0"/>
                <a:cs typeface="Arial" panose="020B0604020202020204" pitchFamily="34" charset="0"/>
              </a:rPr>
              <a:t>INDUSTRIAL &amp; OTHER NON-MINING PROJECTS:</a:t>
            </a:r>
            <a:r>
              <a:rPr lang="en-GB" sz="2000" b="1" dirty="0" smtClean="0">
                <a:latin typeface="Bookman Old Style" panose="02050604050505020204" pitchFamily="18" charset="0"/>
                <a:cs typeface="Arial" panose="020B0604020202020204" pitchFamily="34" charset="0"/>
              </a:rPr>
              <a:t> - </a:t>
            </a:r>
            <a:endParaRPr lang="en-IN" sz="2000" b="1" dirty="0">
              <a:latin typeface="Bookman Old Style" panose="02050604050505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70740086"/>
              </p:ext>
            </p:extLst>
          </p:nvPr>
        </p:nvGraphicFramePr>
        <p:xfrm>
          <a:off x="465959" y="1078771"/>
          <a:ext cx="9000770" cy="5048759"/>
        </p:xfrm>
        <a:graphic>
          <a:graphicData uri="http://schemas.openxmlformats.org/drawingml/2006/table">
            <a:tbl>
              <a:tblPr firstRow="1" bandRow="1">
                <a:tableStyleId>{5C22544A-7EE6-4342-B048-85BDC9FD1C3A}</a:tableStyleId>
              </a:tblPr>
              <a:tblGrid>
                <a:gridCol w="973791">
                  <a:extLst>
                    <a:ext uri="{9D8B030D-6E8A-4147-A177-3AD203B41FA5}">
                      <a16:colId xmlns:a16="http://schemas.microsoft.com/office/drawing/2014/main" val="20000"/>
                    </a:ext>
                  </a:extLst>
                </a:gridCol>
                <a:gridCol w="5445144">
                  <a:extLst>
                    <a:ext uri="{9D8B030D-6E8A-4147-A177-3AD203B41FA5}">
                      <a16:colId xmlns:a16="http://schemas.microsoft.com/office/drawing/2014/main" val="20001"/>
                    </a:ext>
                  </a:extLst>
                </a:gridCol>
                <a:gridCol w="2581835">
                  <a:extLst>
                    <a:ext uri="{9D8B030D-6E8A-4147-A177-3AD203B41FA5}">
                      <a16:colId xmlns:a16="http://schemas.microsoft.com/office/drawing/2014/main" val="20002"/>
                    </a:ext>
                  </a:extLst>
                </a:gridCol>
              </a:tblGrid>
              <a:tr h="998657">
                <a:tc>
                  <a:txBody>
                    <a:bodyPr/>
                    <a:lstStyle/>
                    <a:p>
                      <a:pPr algn="ctr"/>
                      <a:r>
                        <a:rPr lang="en-IN" b="1" dirty="0" err="1" smtClean="0">
                          <a:latin typeface="Bookman Old Style" panose="02050604050505020204" pitchFamily="18" charset="0"/>
                        </a:rPr>
                        <a:t>S.No</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Project Cost (In </a:t>
                      </a:r>
                      <a:r>
                        <a:rPr lang="en-IN" b="1" dirty="0" err="1" smtClean="0">
                          <a:latin typeface="Bookman Old Style" panose="02050604050505020204" pitchFamily="18" charset="0"/>
                        </a:rPr>
                        <a:t>Rs</a:t>
                      </a:r>
                      <a:r>
                        <a:rPr lang="en-IN" b="1" dirty="0" smtClean="0">
                          <a:latin typeface="Bookman Old Style" panose="02050604050505020204" pitchFamily="18" charset="0"/>
                        </a:rPr>
                        <a:t>.)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Processing Fee </a:t>
                      </a:r>
                      <a:endParaRPr lang="en-IN" b="1" dirty="0" smtClean="0">
                        <a:latin typeface="Bookman Old Style" panose="02050604050505020204" pitchFamily="18" charset="0"/>
                      </a:endParaRPr>
                    </a:p>
                    <a:p>
                      <a:pPr algn="ctr"/>
                      <a:r>
                        <a:rPr lang="en-IN" b="1" dirty="0" smtClean="0">
                          <a:latin typeface="Bookman Old Style" panose="02050604050505020204" pitchFamily="18" charset="0"/>
                        </a:rPr>
                        <a:t>(</a:t>
                      </a:r>
                      <a:r>
                        <a:rPr lang="en-IN" b="1" dirty="0" smtClean="0">
                          <a:latin typeface="Bookman Old Style" panose="02050604050505020204" pitchFamily="18" charset="0"/>
                        </a:rPr>
                        <a:t>In </a:t>
                      </a:r>
                      <a:r>
                        <a:rPr lang="en-IN" b="1" dirty="0" err="1" smtClean="0">
                          <a:latin typeface="Bookman Old Style" panose="02050604050505020204" pitchFamily="18" charset="0"/>
                        </a:rPr>
                        <a:t>Rs</a:t>
                      </a:r>
                      <a:r>
                        <a:rPr lang="en-IN" b="1" dirty="0" smtClean="0">
                          <a:latin typeface="Bookman Old Style" panose="02050604050505020204" pitchFamily="18" charset="0"/>
                        </a:rPr>
                        <a:t>.) </a:t>
                      </a:r>
                      <a:endParaRPr lang="en-IN" b="1" dirty="0">
                        <a:latin typeface="Bookman Old Style" panose="02050604050505020204" pitchFamily="18" charset="0"/>
                      </a:endParaRPr>
                    </a:p>
                  </a:txBody>
                  <a:tcPr/>
                </a:tc>
                <a:extLst>
                  <a:ext uri="{0D108BD9-81ED-4DB2-BD59-A6C34878D82A}">
                    <a16:rowId xmlns:a16="http://schemas.microsoft.com/office/drawing/2014/main" val="10000"/>
                  </a:ext>
                </a:extLst>
              </a:tr>
              <a:tr h="578586">
                <a:tc>
                  <a:txBody>
                    <a:bodyPr/>
                    <a:lstStyle/>
                    <a:p>
                      <a:pPr algn="ctr"/>
                      <a:r>
                        <a:rPr lang="en-IN" b="1" dirty="0" smtClean="0">
                          <a:latin typeface="Bookman Old Style" panose="02050604050505020204" pitchFamily="18" charset="0"/>
                        </a:rPr>
                        <a:t>1.</a:t>
                      </a:r>
                      <a:endParaRPr lang="en-IN" b="1" dirty="0">
                        <a:latin typeface="Bookman Old Style" panose="02050604050505020204" pitchFamily="18" charset="0"/>
                      </a:endParaRPr>
                    </a:p>
                  </a:txBody>
                  <a:tcPr/>
                </a:tc>
                <a:tc>
                  <a:txBody>
                    <a:bodyPr/>
                    <a:lstStyle/>
                    <a:p>
                      <a:pPr algn="ctr"/>
                      <a:r>
                        <a:rPr lang="en-IN" b="1" dirty="0" err="1" smtClean="0">
                          <a:latin typeface="Bookman Old Style" panose="02050604050505020204" pitchFamily="18" charset="0"/>
                        </a:rPr>
                        <a:t>Upto</a:t>
                      </a:r>
                      <a:r>
                        <a:rPr lang="en-IN" b="1" dirty="0" smtClean="0">
                          <a:latin typeface="Bookman Old Style" panose="02050604050505020204" pitchFamily="18" charset="0"/>
                        </a:rPr>
                        <a:t> 25 Crore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75,000</a:t>
                      </a:r>
                      <a:endParaRPr lang="en-IN" b="1" dirty="0">
                        <a:latin typeface="Bookman Old Style" panose="02050604050505020204" pitchFamily="18" charset="0"/>
                      </a:endParaRPr>
                    </a:p>
                  </a:txBody>
                  <a:tcPr/>
                </a:tc>
                <a:extLst>
                  <a:ext uri="{0D108BD9-81ED-4DB2-BD59-A6C34878D82A}">
                    <a16:rowId xmlns:a16="http://schemas.microsoft.com/office/drawing/2014/main" val="10001"/>
                  </a:ext>
                </a:extLst>
              </a:tr>
              <a:tr h="578586">
                <a:tc>
                  <a:txBody>
                    <a:bodyPr/>
                    <a:lstStyle/>
                    <a:p>
                      <a:pPr algn="ctr"/>
                      <a:r>
                        <a:rPr lang="en-IN" b="1" dirty="0" smtClean="0">
                          <a:latin typeface="Bookman Old Style" panose="02050604050505020204" pitchFamily="18" charset="0"/>
                        </a:rPr>
                        <a:t>2.</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25 Crore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50 Crore</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1,10,000</a:t>
                      </a:r>
                      <a:endParaRPr lang="en-IN" b="1" dirty="0">
                        <a:latin typeface="Bookman Old Style" panose="02050604050505020204" pitchFamily="18" charset="0"/>
                      </a:endParaRPr>
                    </a:p>
                  </a:txBody>
                  <a:tcPr/>
                </a:tc>
                <a:extLst>
                  <a:ext uri="{0D108BD9-81ED-4DB2-BD59-A6C34878D82A}">
                    <a16:rowId xmlns:a16="http://schemas.microsoft.com/office/drawing/2014/main" val="10002"/>
                  </a:ext>
                </a:extLst>
              </a:tr>
              <a:tr h="578586">
                <a:tc>
                  <a:txBody>
                    <a:bodyPr/>
                    <a:lstStyle/>
                    <a:p>
                      <a:pPr algn="ctr"/>
                      <a:r>
                        <a:rPr lang="en-IN" b="1" dirty="0" smtClean="0">
                          <a:latin typeface="Bookman Old Style" panose="02050604050505020204" pitchFamily="18" charset="0"/>
                        </a:rPr>
                        <a:t>3.</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50 Crore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100 Crore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1,50,000</a:t>
                      </a:r>
                      <a:endParaRPr lang="en-IN" b="1" dirty="0">
                        <a:latin typeface="Bookman Old Style" panose="02050604050505020204" pitchFamily="18" charset="0"/>
                      </a:endParaRPr>
                    </a:p>
                  </a:txBody>
                  <a:tcPr/>
                </a:tc>
                <a:extLst>
                  <a:ext uri="{0D108BD9-81ED-4DB2-BD59-A6C34878D82A}">
                    <a16:rowId xmlns:a16="http://schemas.microsoft.com/office/drawing/2014/main" val="10003"/>
                  </a:ext>
                </a:extLst>
              </a:tr>
              <a:tr h="578586">
                <a:tc>
                  <a:txBody>
                    <a:bodyPr/>
                    <a:lstStyle/>
                    <a:p>
                      <a:pPr algn="ctr"/>
                      <a:r>
                        <a:rPr lang="en-IN" b="1" dirty="0" smtClean="0">
                          <a:latin typeface="Bookman Old Style" panose="02050604050505020204" pitchFamily="18" charset="0"/>
                        </a:rPr>
                        <a:t>4.</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100 Crore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300 Crore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2,00,000</a:t>
                      </a:r>
                      <a:endParaRPr lang="en-IN" b="1" dirty="0">
                        <a:latin typeface="Bookman Old Style" panose="02050604050505020204" pitchFamily="18" charset="0"/>
                      </a:endParaRPr>
                    </a:p>
                  </a:txBody>
                  <a:tcPr/>
                </a:tc>
                <a:extLst>
                  <a:ext uri="{0D108BD9-81ED-4DB2-BD59-A6C34878D82A}">
                    <a16:rowId xmlns:a16="http://schemas.microsoft.com/office/drawing/2014/main" val="10004"/>
                  </a:ext>
                </a:extLst>
              </a:tr>
              <a:tr h="578586">
                <a:tc>
                  <a:txBody>
                    <a:bodyPr/>
                    <a:lstStyle/>
                    <a:p>
                      <a:pPr algn="ctr"/>
                      <a:r>
                        <a:rPr lang="en-IN" b="1" dirty="0" smtClean="0">
                          <a:latin typeface="Bookman Old Style" panose="02050604050505020204" pitchFamily="18" charset="0"/>
                        </a:rPr>
                        <a:t>5.</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300 Crore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500 Crore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2,50,000</a:t>
                      </a:r>
                      <a:endParaRPr lang="en-IN" b="1" dirty="0">
                        <a:latin typeface="Bookman Old Style" panose="02050604050505020204" pitchFamily="18" charset="0"/>
                      </a:endParaRPr>
                    </a:p>
                  </a:txBody>
                  <a:tcPr/>
                </a:tc>
                <a:extLst>
                  <a:ext uri="{0D108BD9-81ED-4DB2-BD59-A6C34878D82A}">
                    <a16:rowId xmlns:a16="http://schemas.microsoft.com/office/drawing/2014/main" val="10005"/>
                  </a:ext>
                </a:extLst>
              </a:tr>
              <a:tr h="578586">
                <a:tc>
                  <a:txBody>
                    <a:bodyPr/>
                    <a:lstStyle/>
                    <a:p>
                      <a:pPr algn="ctr"/>
                      <a:r>
                        <a:rPr lang="en-IN" b="1" dirty="0" smtClean="0">
                          <a:latin typeface="Bookman Old Style" panose="02050604050505020204" pitchFamily="18" charset="0"/>
                        </a:rPr>
                        <a:t>6.</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500 Crore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1000 Crore</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5,00,000</a:t>
                      </a:r>
                      <a:endParaRPr lang="en-IN" b="1" dirty="0">
                        <a:latin typeface="Bookman Old Style" panose="02050604050505020204" pitchFamily="18" charset="0"/>
                      </a:endParaRPr>
                    </a:p>
                  </a:txBody>
                  <a:tcPr/>
                </a:tc>
                <a:extLst>
                  <a:ext uri="{0D108BD9-81ED-4DB2-BD59-A6C34878D82A}">
                    <a16:rowId xmlns:a16="http://schemas.microsoft.com/office/drawing/2014/main" val="10006"/>
                  </a:ext>
                </a:extLst>
              </a:tr>
              <a:tr h="578586">
                <a:tc>
                  <a:txBody>
                    <a:bodyPr/>
                    <a:lstStyle/>
                    <a:p>
                      <a:pPr algn="ctr"/>
                      <a:r>
                        <a:rPr lang="en-IN" b="1" dirty="0" smtClean="0">
                          <a:latin typeface="Bookman Old Style" panose="02050604050505020204" pitchFamily="18" charset="0"/>
                        </a:rPr>
                        <a:t>7.</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More than 1000 Crore</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10,00,000</a:t>
                      </a:r>
                      <a:endParaRPr lang="en-IN" b="1" dirty="0">
                        <a:latin typeface="Bookman Old Style" panose="020506040505050202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1354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318" y="269907"/>
            <a:ext cx="3549370" cy="400110"/>
          </a:xfrm>
          <a:prstGeom prst="rect">
            <a:avLst/>
          </a:prstGeom>
        </p:spPr>
        <p:txBody>
          <a:bodyPr wrap="none">
            <a:spAutoFit/>
          </a:bodyPr>
          <a:lstStyle/>
          <a:p>
            <a:r>
              <a:rPr lang="en-IN" sz="2000" b="1" dirty="0" smtClean="0">
                <a:latin typeface="Bookman Old Style" panose="02050604050505020204" pitchFamily="18" charset="0"/>
                <a:cs typeface="Arial" panose="020B0604020202020204" pitchFamily="34" charset="0"/>
              </a:rPr>
              <a:t>(C) </a:t>
            </a:r>
            <a:r>
              <a:rPr lang="en-IN" sz="2000" b="1" u="sng" dirty="0" smtClean="0">
                <a:latin typeface="Bookman Old Style" panose="02050604050505020204" pitchFamily="18" charset="0"/>
                <a:cs typeface="Arial" panose="020B0604020202020204" pitchFamily="34" charset="0"/>
              </a:rPr>
              <a:t>MINING PROJECTS</a:t>
            </a:r>
            <a:r>
              <a:rPr lang="en-IN" sz="2000" b="1" dirty="0" smtClean="0">
                <a:latin typeface="Bookman Old Style" panose="02050604050505020204" pitchFamily="18" charset="0"/>
                <a:cs typeface="Arial" panose="020B0604020202020204" pitchFamily="34" charset="0"/>
              </a:rPr>
              <a:t>: - </a:t>
            </a:r>
            <a:endParaRPr lang="en-IN" sz="2000" b="1" dirty="0">
              <a:latin typeface="Bookman Old Style" panose="02050604050505020204" pitchFamily="18" charset="0"/>
              <a:cs typeface="Arial" panose="020B0604020202020204" pitchFamily="34" charset="0"/>
            </a:endParaRPr>
          </a:p>
        </p:txBody>
      </p:sp>
      <p:graphicFrame>
        <p:nvGraphicFramePr>
          <p:cNvPr id="5" name="Table 4"/>
          <p:cNvGraphicFramePr>
            <a:graphicFrameLocks noGrp="1"/>
          </p:cNvGraphicFramePr>
          <p:nvPr>
            <p:extLst/>
          </p:nvPr>
        </p:nvGraphicFramePr>
        <p:xfrm>
          <a:off x="339834" y="887828"/>
          <a:ext cx="8783145" cy="3570085"/>
        </p:xfrm>
        <a:graphic>
          <a:graphicData uri="http://schemas.openxmlformats.org/drawingml/2006/table">
            <a:tbl>
              <a:tblPr firstRow="1" bandRow="1">
                <a:tableStyleId>{5C22544A-7EE6-4342-B048-85BDC9FD1C3A}</a:tableStyleId>
              </a:tblPr>
              <a:tblGrid>
                <a:gridCol w="913753">
                  <a:extLst>
                    <a:ext uri="{9D8B030D-6E8A-4147-A177-3AD203B41FA5}">
                      <a16:colId xmlns:a16="http://schemas.microsoft.com/office/drawing/2014/main" val="20000"/>
                    </a:ext>
                  </a:extLst>
                </a:gridCol>
                <a:gridCol w="5101498">
                  <a:extLst>
                    <a:ext uri="{9D8B030D-6E8A-4147-A177-3AD203B41FA5}">
                      <a16:colId xmlns:a16="http://schemas.microsoft.com/office/drawing/2014/main" val="20001"/>
                    </a:ext>
                  </a:extLst>
                </a:gridCol>
                <a:gridCol w="2767894">
                  <a:extLst>
                    <a:ext uri="{9D8B030D-6E8A-4147-A177-3AD203B41FA5}">
                      <a16:colId xmlns:a16="http://schemas.microsoft.com/office/drawing/2014/main" val="20002"/>
                    </a:ext>
                  </a:extLst>
                </a:gridCol>
              </a:tblGrid>
              <a:tr h="586001">
                <a:tc>
                  <a:txBody>
                    <a:bodyPr/>
                    <a:lstStyle/>
                    <a:p>
                      <a:pPr algn="ctr"/>
                      <a:r>
                        <a:rPr lang="en-IN" sz="1800" b="1" dirty="0" err="1" smtClean="0">
                          <a:latin typeface="Bookman Old Style" panose="02050604050505020204" pitchFamily="18" charset="0"/>
                        </a:rPr>
                        <a:t>S.No</a:t>
                      </a:r>
                      <a:endParaRPr lang="en-IN" sz="1800" b="1" dirty="0">
                        <a:latin typeface="Bookman Old Style" panose="02050604050505020204" pitchFamily="18" charset="0"/>
                      </a:endParaRPr>
                    </a:p>
                  </a:txBody>
                  <a:tcPr/>
                </a:tc>
                <a:tc>
                  <a:txBody>
                    <a:bodyPr/>
                    <a:lstStyle/>
                    <a:p>
                      <a:pPr algn="ctr"/>
                      <a:r>
                        <a:rPr lang="en-IN" sz="1800" b="1" dirty="0" smtClean="0">
                          <a:latin typeface="Bookman Old Style" panose="02050604050505020204" pitchFamily="18" charset="0"/>
                        </a:rPr>
                        <a:t>Mining Lease Area </a:t>
                      </a:r>
                      <a:endParaRPr lang="en-IN" sz="1800" b="1" dirty="0">
                        <a:latin typeface="Bookman Old Style" panose="02050604050505020204" pitchFamily="18" charset="0"/>
                      </a:endParaRPr>
                    </a:p>
                  </a:txBody>
                  <a:tcPr/>
                </a:tc>
                <a:tc>
                  <a:txBody>
                    <a:bodyPr/>
                    <a:lstStyle/>
                    <a:p>
                      <a:pPr algn="ctr"/>
                      <a:r>
                        <a:rPr lang="en-IN" sz="1800" b="1" dirty="0" smtClean="0">
                          <a:latin typeface="Bookman Old Style" panose="02050604050505020204" pitchFamily="18" charset="0"/>
                        </a:rPr>
                        <a:t>Processing Fee </a:t>
                      </a:r>
                      <a:endParaRPr lang="en-IN" sz="1800" b="1" dirty="0" smtClean="0">
                        <a:latin typeface="Bookman Old Style" panose="02050604050505020204" pitchFamily="18" charset="0"/>
                      </a:endParaRPr>
                    </a:p>
                    <a:p>
                      <a:pPr algn="ctr"/>
                      <a:r>
                        <a:rPr lang="en-IN" sz="1800" b="1" dirty="0" smtClean="0">
                          <a:latin typeface="Bookman Old Style" panose="02050604050505020204" pitchFamily="18" charset="0"/>
                        </a:rPr>
                        <a:t>(</a:t>
                      </a:r>
                      <a:r>
                        <a:rPr lang="en-IN" sz="1800" b="1" dirty="0" smtClean="0">
                          <a:latin typeface="Bookman Old Style" panose="02050604050505020204" pitchFamily="18" charset="0"/>
                        </a:rPr>
                        <a:t>In </a:t>
                      </a:r>
                      <a:r>
                        <a:rPr lang="en-IN" sz="1800" b="1" dirty="0" err="1" smtClean="0">
                          <a:latin typeface="Bookman Old Style" panose="02050604050505020204" pitchFamily="18" charset="0"/>
                        </a:rPr>
                        <a:t>Rs</a:t>
                      </a:r>
                      <a:r>
                        <a:rPr lang="en-IN" sz="1800" b="1" dirty="0" smtClean="0">
                          <a:latin typeface="Bookman Old Style" panose="02050604050505020204" pitchFamily="18" charset="0"/>
                        </a:rPr>
                        <a:t>.)</a:t>
                      </a:r>
                      <a:endParaRPr lang="en-IN" sz="1800" b="1" dirty="0">
                        <a:latin typeface="Bookman Old Style" panose="02050604050505020204" pitchFamily="18" charset="0"/>
                      </a:endParaRPr>
                    </a:p>
                  </a:txBody>
                  <a:tcPr/>
                </a:tc>
                <a:extLst>
                  <a:ext uri="{0D108BD9-81ED-4DB2-BD59-A6C34878D82A}">
                    <a16:rowId xmlns:a16="http://schemas.microsoft.com/office/drawing/2014/main" val="10000"/>
                  </a:ext>
                </a:extLst>
              </a:tr>
              <a:tr h="586001">
                <a:tc>
                  <a:txBody>
                    <a:bodyPr/>
                    <a:lstStyle/>
                    <a:p>
                      <a:pPr algn="ctr"/>
                      <a:r>
                        <a:rPr lang="en-IN" b="1" dirty="0" smtClean="0">
                          <a:latin typeface="Bookman Old Style" panose="02050604050505020204" pitchFamily="18" charset="0"/>
                        </a:rPr>
                        <a:t>1.</a:t>
                      </a:r>
                      <a:endParaRPr lang="en-IN" b="1" dirty="0">
                        <a:latin typeface="Bookman Old Style" panose="02050604050505020204" pitchFamily="18" charset="0"/>
                      </a:endParaRPr>
                    </a:p>
                  </a:txBody>
                  <a:tcPr/>
                </a:tc>
                <a:tc>
                  <a:txBody>
                    <a:bodyPr/>
                    <a:lstStyle/>
                    <a:p>
                      <a:pPr algn="ctr"/>
                      <a:r>
                        <a:rPr lang="en-IN" b="1" dirty="0" err="1" smtClean="0">
                          <a:latin typeface="Bookman Old Style" panose="02050604050505020204" pitchFamily="18" charset="0"/>
                        </a:rPr>
                        <a:t>Upto</a:t>
                      </a:r>
                      <a:r>
                        <a:rPr lang="en-IN" b="1" dirty="0" smtClean="0">
                          <a:latin typeface="Bookman Old Style" panose="02050604050505020204" pitchFamily="18" charset="0"/>
                        </a:rPr>
                        <a:t> 5 ha.</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25,000</a:t>
                      </a:r>
                      <a:endParaRPr lang="en-IN" b="1" dirty="0">
                        <a:latin typeface="Bookman Old Style" panose="02050604050505020204" pitchFamily="18" charset="0"/>
                      </a:endParaRPr>
                    </a:p>
                  </a:txBody>
                  <a:tcPr/>
                </a:tc>
                <a:extLst>
                  <a:ext uri="{0D108BD9-81ED-4DB2-BD59-A6C34878D82A}">
                    <a16:rowId xmlns:a16="http://schemas.microsoft.com/office/drawing/2014/main" val="10001"/>
                  </a:ext>
                </a:extLst>
              </a:tr>
              <a:tr h="586001">
                <a:tc>
                  <a:txBody>
                    <a:bodyPr/>
                    <a:lstStyle/>
                    <a:p>
                      <a:pPr algn="ctr"/>
                      <a:r>
                        <a:rPr lang="en-IN" b="1" dirty="0" smtClean="0">
                          <a:latin typeface="Bookman Old Style" panose="02050604050505020204" pitchFamily="18" charset="0"/>
                        </a:rPr>
                        <a:t>2.</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5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25 ha. </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50,000</a:t>
                      </a:r>
                      <a:endParaRPr lang="en-IN" b="1" dirty="0">
                        <a:latin typeface="Bookman Old Style" panose="02050604050505020204" pitchFamily="18" charset="0"/>
                      </a:endParaRPr>
                    </a:p>
                  </a:txBody>
                  <a:tcPr/>
                </a:tc>
                <a:extLst>
                  <a:ext uri="{0D108BD9-81ED-4DB2-BD59-A6C34878D82A}">
                    <a16:rowId xmlns:a16="http://schemas.microsoft.com/office/drawing/2014/main" val="10002"/>
                  </a:ext>
                </a:extLst>
              </a:tr>
              <a:tr h="586001">
                <a:tc>
                  <a:txBody>
                    <a:bodyPr/>
                    <a:lstStyle/>
                    <a:p>
                      <a:pPr algn="ctr"/>
                      <a:r>
                        <a:rPr lang="en-IN" b="1" dirty="0" smtClean="0">
                          <a:latin typeface="Bookman Old Style" panose="02050604050505020204" pitchFamily="18" charset="0"/>
                        </a:rPr>
                        <a:t>3.</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25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50 ha.</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1,00,000</a:t>
                      </a:r>
                      <a:endParaRPr lang="en-IN" b="1" dirty="0">
                        <a:latin typeface="Bookman Old Style" panose="02050604050505020204" pitchFamily="18" charset="0"/>
                      </a:endParaRPr>
                    </a:p>
                  </a:txBody>
                  <a:tcPr/>
                </a:tc>
                <a:extLst>
                  <a:ext uri="{0D108BD9-81ED-4DB2-BD59-A6C34878D82A}">
                    <a16:rowId xmlns:a16="http://schemas.microsoft.com/office/drawing/2014/main" val="10003"/>
                  </a:ext>
                </a:extLst>
              </a:tr>
              <a:tr h="586001">
                <a:tc>
                  <a:txBody>
                    <a:bodyPr/>
                    <a:lstStyle/>
                    <a:p>
                      <a:pPr algn="ctr"/>
                      <a:r>
                        <a:rPr lang="en-IN" b="1" dirty="0" smtClean="0">
                          <a:latin typeface="Bookman Old Style" panose="02050604050505020204" pitchFamily="18" charset="0"/>
                        </a:rPr>
                        <a:t>4.</a:t>
                      </a:r>
                      <a:endParaRPr lang="en-IN" b="1" dirty="0">
                        <a:latin typeface="Bookman Old Style" panose="02050604050505020204" pitchFamily="18" charset="0"/>
                      </a:endParaRPr>
                    </a:p>
                  </a:txBody>
                  <a:tcPr/>
                </a:tc>
                <a:tc>
                  <a:txBody>
                    <a:bodyPr/>
                    <a:lstStyle/>
                    <a:p>
                      <a:pPr algn="ctr"/>
                      <a:r>
                        <a:rPr lang="en-GB" b="1" dirty="0" smtClean="0">
                          <a:latin typeface="Bookman Old Style" panose="02050604050505020204" pitchFamily="18" charset="0"/>
                        </a:rPr>
                        <a:t>More than 50 ha. and </a:t>
                      </a:r>
                      <a:r>
                        <a:rPr lang="en-GB" b="1" dirty="0" err="1" smtClean="0">
                          <a:latin typeface="Bookman Old Style" panose="02050604050505020204" pitchFamily="18" charset="0"/>
                        </a:rPr>
                        <a:t>upto</a:t>
                      </a:r>
                      <a:r>
                        <a:rPr lang="en-GB" b="1" dirty="0" smtClean="0">
                          <a:latin typeface="Bookman Old Style" panose="02050604050505020204" pitchFamily="18" charset="0"/>
                        </a:rPr>
                        <a:t> 100 ha.</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1,50,000</a:t>
                      </a:r>
                      <a:endParaRPr lang="en-IN" b="1" dirty="0">
                        <a:latin typeface="Bookman Old Style" panose="02050604050505020204" pitchFamily="18" charset="0"/>
                      </a:endParaRPr>
                    </a:p>
                  </a:txBody>
                  <a:tcPr/>
                </a:tc>
                <a:extLst>
                  <a:ext uri="{0D108BD9-81ED-4DB2-BD59-A6C34878D82A}">
                    <a16:rowId xmlns:a16="http://schemas.microsoft.com/office/drawing/2014/main" val="10004"/>
                  </a:ext>
                </a:extLst>
              </a:tr>
              <a:tr h="586001">
                <a:tc>
                  <a:txBody>
                    <a:bodyPr/>
                    <a:lstStyle/>
                    <a:p>
                      <a:pPr algn="ctr"/>
                      <a:r>
                        <a:rPr lang="en-IN" b="1" dirty="0" smtClean="0">
                          <a:latin typeface="Bookman Old Style" panose="02050604050505020204" pitchFamily="18" charset="0"/>
                        </a:rPr>
                        <a:t>5.</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More than 100 ha.</a:t>
                      </a:r>
                      <a:endParaRPr lang="en-IN" b="1" dirty="0">
                        <a:latin typeface="Bookman Old Style" panose="02050604050505020204" pitchFamily="18" charset="0"/>
                      </a:endParaRPr>
                    </a:p>
                  </a:txBody>
                  <a:tcPr/>
                </a:tc>
                <a:tc>
                  <a:txBody>
                    <a:bodyPr/>
                    <a:lstStyle/>
                    <a:p>
                      <a:pPr algn="ctr"/>
                      <a:r>
                        <a:rPr lang="en-IN" b="1" dirty="0" smtClean="0">
                          <a:latin typeface="Bookman Old Style" panose="02050604050505020204" pitchFamily="18" charset="0"/>
                        </a:rPr>
                        <a:t>2,00,000</a:t>
                      </a:r>
                      <a:endParaRPr lang="en-IN" b="1" dirty="0">
                        <a:latin typeface="Bookman Old Style" panose="020506040505050202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3815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317" y="269907"/>
            <a:ext cx="11845695" cy="707886"/>
          </a:xfrm>
          <a:prstGeom prst="rect">
            <a:avLst/>
          </a:prstGeom>
        </p:spPr>
        <p:txBody>
          <a:bodyPr wrap="square">
            <a:spAutoFit/>
          </a:bodyPr>
          <a:lstStyle/>
          <a:p>
            <a:r>
              <a:rPr lang="en-IN" sz="2000" b="1" dirty="0" smtClean="0">
                <a:latin typeface="Bookman Old Style" panose="02050604050505020204" pitchFamily="18" charset="0"/>
                <a:cs typeface="Arial" panose="020B0604020202020204" pitchFamily="34" charset="0"/>
              </a:rPr>
              <a:t>(D) </a:t>
            </a:r>
            <a:r>
              <a:rPr lang="en-IN" sz="2000" b="1" u="sng" dirty="0" smtClean="0">
                <a:latin typeface="Bookman Old Style" panose="02050604050505020204" pitchFamily="18" charset="0"/>
                <a:cs typeface="Arial" panose="020B0604020202020204" pitchFamily="34" charset="0"/>
              </a:rPr>
              <a:t>TRANSFER EC, EXTENSION OF EC/TOR VALIDITY, REVISED EC,</a:t>
            </a:r>
            <a:br>
              <a:rPr lang="en-IN" sz="2000" b="1" u="sng" dirty="0" smtClean="0">
                <a:latin typeface="Bookman Old Style" panose="02050604050505020204" pitchFamily="18" charset="0"/>
                <a:cs typeface="Arial" panose="020B0604020202020204" pitchFamily="34" charset="0"/>
              </a:rPr>
            </a:br>
            <a:r>
              <a:rPr lang="en-IN" sz="2000" b="1" dirty="0" smtClean="0">
                <a:latin typeface="Bookman Old Style" panose="02050604050505020204" pitchFamily="18" charset="0"/>
                <a:cs typeface="Arial" panose="020B0604020202020204" pitchFamily="34" charset="0"/>
              </a:rPr>
              <a:t>     </a:t>
            </a:r>
            <a:r>
              <a:rPr lang="en-IN" sz="2000" b="1" u="sng" dirty="0" smtClean="0">
                <a:latin typeface="Bookman Old Style" panose="02050604050505020204" pitchFamily="18" charset="0"/>
                <a:cs typeface="Arial" panose="020B0604020202020204" pitchFamily="34" charset="0"/>
              </a:rPr>
              <a:t>AMALGAMATION OF COMPANIES ETC.</a:t>
            </a:r>
            <a:r>
              <a:rPr lang="en-IN" sz="2000" b="1" dirty="0" smtClean="0">
                <a:latin typeface="Bookman Old Style" panose="02050604050505020204" pitchFamily="18" charset="0"/>
                <a:cs typeface="Arial" panose="020B0604020202020204" pitchFamily="34" charset="0"/>
              </a:rPr>
              <a:t>: - </a:t>
            </a:r>
            <a:endParaRPr lang="en-IN" sz="2000" b="1" dirty="0">
              <a:latin typeface="Bookman Old Style" panose="02050604050505020204" pitchFamily="18" charset="0"/>
              <a:cs typeface="Arial" panose="020B0604020202020204" pitchFamily="34" charset="0"/>
            </a:endParaRPr>
          </a:p>
        </p:txBody>
      </p:sp>
      <p:sp>
        <p:nvSpPr>
          <p:cNvPr id="2" name="Rectangle 1"/>
          <p:cNvSpPr/>
          <p:nvPr/>
        </p:nvSpPr>
        <p:spPr>
          <a:xfrm>
            <a:off x="699247" y="1304364"/>
            <a:ext cx="9574306" cy="1754326"/>
          </a:xfrm>
          <a:prstGeom prst="rect">
            <a:avLst/>
          </a:prstGeom>
        </p:spPr>
        <p:txBody>
          <a:bodyPr wrap="square">
            <a:spAutoFit/>
          </a:bodyPr>
          <a:lstStyle/>
          <a:p>
            <a:pPr marL="285750" indent="-285750" fontAlgn="t">
              <a:lnSpc>
                <a:spcPct val="150000"/>
              </a:lnSpc>
              <a:buFont typeface="Wingdings" panose="05000000000000000000" pitchFamily="2" charset="2"/>
              <a:buChar char="v"/>
            </a:pPr>
            <a:r>
              <a:rPr lang="en-IN" b="1" dirty="0">
                <a:latin typeface="Bookman Old Style" panose="02050604050505020204" pitchFamily="18" charset="0"/>
              </a:rPr>
              <a:t>Transfer EC, Extension of EC/TOR </a:t>
            </a:r>
            <a:r>
              <a:rPr lang="en-IN" b="1" dirty="0" smtClean="0">
                <a:latin typeface="Bookman Old Style" panose="02050604050505020204" pitchFamily="18" charset="0"/>
              </a:rPr>
              <a:t>Validity</a:t>
            </a:r>
            <a:endParaRPr lang="en-US" b="1" dirty="0">
              <a:latin typeface="Bookman Old Style" panose="02050604050505020204" pitchFamily="18" charset="0"/>
            </a:endParaRPr>
          </a:p>
          <a:p>
            <a:pPr marL="285750" indent="-285750" fontAlgn="t">
              <a:lnSpc>
                <a:spcPct val="150000"/>
              </a:lnSpc>
              <a:buFont typeface="Wingdings" panose="05000000000000000000" pitchFamily="2" charset="2"/>
              <a:buChar char="v"/>
            </a:pPr>
            <a:r>
              <a:rPr lang="en-IN" b="1" dirty="0">
                <a:latin typeface="Bookman Old Style" panose="02050604050505020204" pitchFamily="18" charset="0"/>
              </a:rPr>
              <a:t>Revised EC, Amalgamation of Companies etc.</a:t>
            </a:r>
            <a:endParaRPr lang="en-US" b="1" dirty="0">
              <a:latin typeface="Bookman Old Style" panose="02050604050505020204" pitchFamily="18" charset="0"/>
            </a:endParaRPr>
          </a:p>
          <a:p>
            <a:pPr marL="285750" indent="-285750" fontAlgn="t">
              <a:lnSpc>
                <a:spcPct val="150000"/>
              </a:lnSpc>
              <a:buFont typeface="Wingdings" panose="05000000000000000000" pitchFamily="2" charset="2"/>
              <a:buChar char="v"/>
            </a:pPr>
            <a:r>
              <a:rPr lang="en-IN" b="1" dirty="0" smtClean="0">
                <a:latin typeface="Bookman Old Style" panose="02050604050505020204" pitchFamily="18" charset="0"/>
              </a:rPr>
              <a:t>Uniform fee irrespective of project cost</a:t>
            </a:r>
            <a:endParaRPr lang="en-US" b="1" dirty="0">
              <a:latin typeface="Bookman Old Style" panose="02050604050505020204" pitchFamily="18" charset="0"/>
            </a:endParaRPr>
          </a:p>
          <a:p>
            <a:pPr marL="285750" indent="-285750">
              <a:lnSpc>
                <a:spcPct val="150000"/>
              </a:lnSpc>
              <a:buFont typeface="Wingdings" panose="05000000000000000000" pitchFamily="2" charset="2"/>
              <a:buChar char="v"/>
            </a:pPr>
            <a:r>
              <a:rPr lang="en-GB" b="1" dirty="0" smtClean="0">
                <a:latin typeface="Bookman Old Style" panose="02050604050505020204" pitchFamily="18" charset="0"/>
              </a:rPr>
              <a:t>Processing fee is </a:t>
            </a:r>
            <a:r>
              <a:rPr lang="en-GB" b="1" dirty="0" err="1" smtClean="0">
                <a:latin typeface="Bookman Old Style" panose="02050604050505020204" pitchFamily="18" charset="0"/>
              </a:rPr>
              <a:t>Rs</a:t>
            </a:r>
            <a:r>
              <a:rPr lang="en-GB" b="1" dirty="0" smtClean="0">
                <a:latin typeface="Bookman Old Style" panose="02050604050505020204" pitchFamily="18" charset="0"/>
              </a:rPr>
              <a:t> </a:t>
            </a:r>
            <a:r>
              <a:rPr lang="en-IN" b="1" dirty="0" smtClean="0">
                <a:latin typeface="Bookman Old Style" panose="02050604050505020204" pitchFamily="18" charset="0"/>
              </a:rPr>
              <a:t>25,000</a:t>
            </a:r>
            <a:endParaRPr lang="en-US" b="1" dirty="0">
              <a:latin typeface="Bookman Old Style" panose="02050604050505020204" pitchFamily="18" charset="0"/>
            </a:endParaRPr>
          </a:p>
        </p:txBody>
      </p:sp>
    </p:spTree>
    <p:extLst>
      <p:ext uri="{BB962C8B-B14F-4D97-AF65-F5344CB8AC3E}">
        <p14:creationId xmlns:p14="http://schemas.microsoft.com/office/powerpoint/2010/main" val="118896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 y="900954"/>
            <a:ext cx="10370000" cy="5674658"/>
          </a:xfrm>
        </p:spPr>
        <p:txBody>
          <a:bodyPr>
            <a:noAutofit/>
          </a:bodyPr>
          <a:lstStyle/>
          <a:p>
            <a:pPr algn="just">
              <a:lnSpc>
                <a:spcPct val="150000"/>
              </a:lnSpc>
              <a:buClr>
                <a:schemeClr val="tx1"/>
              </a:buClr>
              <a:buFont typeface="Wingdings" panose="05000000000000000000" pitchFamily="2" charset="2"/>
              <a:buChar char="v"/>
            </a:pPr>
            <a:r>
              <a:rPr lang="en-US" sz="1800" b="1" dirty="0" smtClean="0">
                <a:latin typeface="Bookman Old Style" panose="02050604050505020204" pitchFamily="18" charset="0"/>
              </a:rPr>
              <a:t>The </a:t>
            </a:r>
            <a:r>
              <a:rPr lang="en-US" sz="1800" b="1" dirty="0">
                <a:latin typeface="Bookman Old Style" panose="02050604050505020204" pitchFamily="18" charset="0"/>
              </a:rPr>
              <a:t>processing fee excludes expenses incurred by the Project Proponent for the Public Hearing</a:t>
            </a:r>
            <a:r>
              <a:rPr lang="en-US" sz="1800" b="1" dirty="0" smtClean="0">
                <a:latin typeface="Bookman Old Style" panose="02050604050505020204" pitchFamily="18" charset="0"/>
              </a:rPr>
              <a:t>.</a:t>
            </a:r>
          </a:p>
          <a:p>
            <a:pPr>
              <a:lnSpc>
                <a:spcPct val="150000"/>
              </a:lnSpc>
              <a:buClr>
                <a:schemeClr val="tx1"/>
              </a:buClr>
              <a:buFont typeface="Wingdings" panose="05000000000000000000" pitchFamily="2" charset="2"/>
              <a:buChar char="v"/>
            </a:pPr>
            <a:r>
              <a:rPr lang="en-US" sz="1800" b="1" dirty="0">
                <a:latin typeface="Bookman Old Style" panose="02050604050505020204" pitchFamily="18" charset="0"/>
              </a:rPr>
              <a:t> </a:t>
            </a:r>
            <a:r>
              <a:rPr lang="en-US" sz="1800" b="1" dirty="0" smtClean="0">
                <a:latin typeface="Bookman Old Style" panose="02050604050505020204" pitchFamily="18" charset="0"/>
              </a:rPr>
              <a:t>Applicable to:</a:t>
            </a:r>
            <a:r>
              <a:rPr lang="en-US" sz="1800" b="1" dirty="0">
                <a:latin typeface="Bookman Old Style" panose="02050604050505020204" pitchFamily="18" charset="0"/>
              </a:rPr>
              <a:t/>
            </a:r>
            <a:br>
              <a:rPr lang="en-US" sz="1800" b="1" dirty="0">
                <a:latin typeface="Bookman Old Style" panose="02050604050505020204" pitchFamily="18" charset="0"/>
              </a:rPr>
            </a:br>
            <a:r>
              <a:rPr lang="en-US" sz="1800" b="1" dirty="0" err="1">
                <a:latin typeface="Bookman Old Style" panose="02050604050505020204" pitchFamily="18" charset="0"/>
              </a:rPr>
              <a:t>i</a:t>
            </a:r>
            <a:r>
              <a:rPr lang="en-US" sz="1800" b="1" dirty="0">
                <a:latin typeface="Bookman Old Style" panose="02050604050505020204" pitchFamily="18" charset="0"/>
              </a:rPr>
              <a:t>) All new projects/activities under the EIA Notification, 2006 and amendments.</a:t>
            </a:r>
            <a:br>
              <a:rPr lang="en-US" sz="1800" b="1" dirty="0">
                <a:latin typeface="Bookman Old Style" panose="02050604050505020204" pitchFamily="18" charset="0"/>
              </a:rPr>
            </a:br>
            <a:r>
              <a:rPr lang="en-US" sz="1800" b="1" dirty="0">
                <a:latin typeface="Bookman Old Style" panose="02050604050505020204" pitchFamily="18" charset="0"/>
              </a:rPr>
              <a:t>ii) Expansion or modernization of existing projects under the same notification</a:t>
            </a:r>
            <a:r>
              <a:rPr lang="en-US" sz="1800" b="1" dirty="0" smtClean="0">
                <a:latin typeface="Bookman Old Style" panose="02050604050505020204" pitchFamily="18" charset="0"/>
              </a:rPr>
              <a:t>.</a:t>
            </a:r>
          </a:p>
          <a:p>
            <a:pPr>
              <a:lnSpc>
                <a:spcPct val="150000"/>
              </a:lnSpc>
              <a:buClr>
                <a:schemeClr val="tx1"/>
              </a:buClr>
              <a:buFont typeface="Wingdings" panose="05000000000000000000" pitchFamily="2" charset="2"/>
              <a:buChar char="v"/>
            </a:pPr>
            <a:r>
              <a:rPr lang="en-US" sz="1800" b="1" dirty="0" smtClean="0">
                <a:latin typeface="Bookman Old Style" panose="02050604050505020204" pitchFamily="18" charset="0"/>
              </a:rPr>
              <a:t>The </a:t>
            </a:r>
            <a:r>
              <a:rPr lang="en-US" sz="1800" b="1" dirty="0">
                <a:latin typeface="Bookman Old Style" panose="02050604050505020204" pitchFamily="18" charset="0"/>
              </a:rPr>
              <a:t>one-time processing fee is non-refundable, irrespective of approval or </a:t>
            </a:r>
            <a:r>
              <a:rPr lang="en-US" sz="1800" b="1" dirty="0" smtClean="0">
                <a:latin typeface="Bookman Old Style" panose="02050604050505020204" pitchFamily="18" charset="0"/>
              </a:rPr>
              <a:t>rejection. </a:t>
            </a:r>
          </a:p>
          <a:p>
            <a:pPr>
              <a:lnSpc>
                <a:spcPct val="150000"/>
              </a:lnSpc>
              <a:buClr>
                <a:schemeClr val="tx1"/>
              </a:buClr>
              <a:buFont typeface="Wingdings" panose="05000000000000000000" pitchFamily="2" charset="2"/>
              <a:buChar char="v"/>
            </a:pPr>
            <a:r>
              <a:rPr lang="en-US" sz="1800" b="1" dirty="0" smtClean="0">
                <a:latin typeface="Bookman Old Style" panose="02050604050505020204" pitchFamily="18" charset="0"/>
              </a:rPr>
              <a:t>Applicants </a:t>
            </a:r>
            <a:r>
              <a:rPr lang="en-US" sz="1800" b="1" dirty="0">
                <a:latin typeface="Bookman Old Style" panose="02050604050505020204" pitchFamily="18" charset="0"/>
              </a:rPr>
              <a:t>must remit the fee to Budget Head 8443-Civil Deposit, A/c No. 19236, Office ID-112550, via NEFT/RTGS/IMPS/IFMS-e-Gras in </a:t>
            </a:r>
            <a:r>
              <a:rPr lang="en-US" sz="1800" b="1" dirty="0" err="1">
                <a:latin typeface="Bookman Old Style" panose="02050604050505020204" pitchFamily="18" charset="0"/>
              </a:rPr>
              <a:t>favour</a:t>
            </a:r>
            <a:r>
              <a:rPr lang="en-US" sz="1800" b="1" dirty="0">
                <a:latin typeface="Bookman Old Style" panose="02050604050505020204" pitchFamily="18" charset="0"/>
              </a:rPr>
              <a:t> of the Member Secretary, SEIAA, Rajasthan, and attach the payment receipt with the PARIVESH application</a:t>
            </a:r>
            <a:r>
              <a:rPr lang="en-US" sz="1800" b="1" dirty="0" smtClean="0">
                <a:latin typeface="Bookman Old Style" panose="02050604050505020204" pitchFamily="18" charset="0"/>
              </a:rPr>
              <a:t>.</a:t>
            </a:r>
          </a:p>
          <a:p>
            <a:pPr lvl="0">
              <a:lnSpc>
                <a:spcPct val="150000"/>
              </a:lnSpc>
              <a:buClr>
                <a:schemeClr val="tx1"/>
              </a:buClr>
              <a:buFont typeface="Wingdings" panose="05000000000000000000" pitchFamily="2" charset="2"/>
              <a:buChar char="v"/>
            </a:pPr>
            <a:r>
              <a:rPr lang="en-US" sz="1800" b="1" dirty="0">
                <a:latin typeface="Bookman Old Style" panose="02050604050505020204" pitchFamily="18" charset="0"/>
              </a:rPr>
              <a:t> </a:t>
            </a:r>
            <a:r>
              <a:rPr lang="en-US" altLang="en-US" sz="1800" b="1" dirty="0">
                <a:latin typeface="Bookman Old Style" panose="02050604050505020204" pitchFamily="18" charset="0"/>
              </a:rPr>
              <a:t>This order is issued with Finance Department concurrence vide ID No. 102206594 (14.03.2023) and ID No. 102500330 (23.06.2025).</a:t>
            </a:r>
          </a:p>
          <a:p>
            <a:pPr>
              <a:lnSpc>
                <a:spcPct val="150000"/>
              </a:lnSpc>
              <a:buClr>
                <a:schemeClr val="tx1"/>
              </a:buClr>
              <a:buFont typeface="Wingdings" panose="05000000000000000000" pitchFamily="2" charset="2"/>
              <a:buChar char="v"/>
            </a:pPr>
            <a:endParaRPr lang="en-US" sz="1800" b="1" dirty="0" smtClean="0">
              <a:latin typeface="Bookman Old Style" panose="02050604050505020204" pitchFamily="18" charset="0"/>
            </a:endParaRPr>
          </a:p>
          <a:p>
            <a:pPr>
              <a:lnSpc>
                <a:spcPct val="150000"/>
              </a:lnSpc>
              <a:buClr>
                <a:schemeClr val="tx1"/>
              </a:buClr>
              <a:buFont typeface="Wingdings" panose="05000000000000000000" pitchFamily="2" charset="2"/>
              <a:buChar char="v"/>
            </a:pPr>
            <a:endParaRPr lang="en-US" sz="1800" b="1" dirty="0">
              <a:latin typeface="Bookman Old Style" panose="02050604050505020204" pitchFamily="18" charset="0"/>
            </a:endParaRPr>
          </a:p>
        </p:txBody>
      </p:sp>
      <p:sp>
        <p:nvSpPr>
          <p:cNvPr id="4" name="Rectangle 3"/>
          <p:cNvSpPr/>
          <p:nvPr/>
        </p:nvSpPr>
        <p:spPr>
          <a:xfrm>
            <a:off x="216318" y="377483"/>
            <a:ext cx="4467890" cy="400110"/>
          </a:xfrm>
          <a:prstGeom prst="rect">
            <a:avLst/>
          </a:prstGeom>
        </p:spPr>
        <p:txBody>
          <a:bodyPr wrap="none">
            <a:spAutoFit/>
          </a:bodyPr>
          <a:lstStyle/>
          <a:p>
            <a:r>
              <a:rPr lang="en-IN" sz="2000" b="1" dirty="0">
                <a:latin typeface="Bookman Old Style" panose="02050604050505020204" pitchFamily="18" charset="0"/>
                <a:cs typeface="Arial" panose="020B0604020202020204" pitchFamily="34" charset="0"/>
              </a:rPr>
              <a:t> </a:t>
            </a:r>
            <a:r>
              <a:rPr lang="en-IN" sz="2000" b="1" u="sng" dirty="0" smtClean="0">
                <a:latin typeface="Bookman Old Style" panose="02050604050505020204" pitchFamily="18" charset="0"/>
                <a:cs typeface="Arial" panose="020B0604020202020204" pitchFamily="34" charset="0"/>
              </a:rPr>
              <a:t>KEY POINTS TO REMEMBER</a:t>
            </a:r>
            <a:r>
              <a:rPr lang="en-IN" sz="2000" b="1" dirty="0" smtClean="0">
                <a:latin typeface="Bookman Old Style" panose="02050604050505020204" pitchFamily="18" charset="0"/>
                <a:cs typeface="Arial" panose="020B0604020202020204" pitchFamily="34" charset="0"/>
              </a:rPr>
              <a:t>: - </a:t>
            </a:r>
            <a:endParaRPr lang="en-IN" sz="2000" b="1" dirty="0">
              <a:latin typeface="Bookman Old Style" panose="02050604050505020204" pitchFamily="18" charset="0"/>
              <a:cs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799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60" y="147124"/>
            <a:ext cx="9404723" cy="1400530"/>
          </a:xfrm>
        </p:spPr>
        <p:txBody>
          <a:bodyPr/>
          <a:lstStyle/>
          <a:p>
            <a:pPr algn="ctr"/>
            <a:r>
              <a:rPr lang="en-IN" sz="2800" b="1" u="sng" dirty="0" smtClean="0">
                <a:latin typeface="Bookman Old Style" panose="02050604050505020204" pitchFamily="18" charset="0"/>
              </a:rPr>
              <a:t>STEPS FOR SUBMISSION OF PROCESSING FEE </a:t>
            </a:r>
            <a:endParaRPr lang="en-IN" sz="2800" b="1" u="sng" dirty="0">
              <a:latin typeface="Bookman Old Style" panose="02050604050505020204" pitchFamily="18" charset="0"/>
            </a:endParaRPr>
          </a:p>
        </p:txBody>
      </p:sp>
      <p:sp>
        <p:nvSpPr>
          <p:cNvPr id="4" name="TextBox 3"/>
          <p:cNvSpPr txBox="1"/>
          <p:nvPr/>
        </p:nvSpPr>
        <p:spPr>
          <a:xfrm>
            <a:off x="3487160" y="683172"/>
            <a:ext cx="3720662"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egrass.raj.gov.in</a:t>
            </a:r>
            <a:endParaRPr lang="en-IN" sz="2000" b="1" dirty="0">
              <a:latin typeface="Bookman Old Style" panose="02050604050505020204" pitchFamily="18" charset="0"/>
            </a:endParaRPr>
          </a:p>
        </p:txBody>
      </p:sp>
      <p:sp>
        <p:nvSpPr>
          <p:cNvPr id="5" name="Down Arrow 4"/>
          <p:cNvSpPr/>
          <p:nvPr/>
        </p:nvSpPr>
        <p:spPr>
          <a:xfrm>
            <a:off x="5202621" y="1810903"/>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TextBox 5"/>
          <p:cNvSpPr txBox="1"/>
          <p:nvPr/>
        </p:nvSpPr>
        <p:spPr>
          <a:xfrm>
            <a:off x="3823491" y="1412705"/>
            <a:ext cx="3276556"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Login/Registration</a:t>
            </a:r>
            <a:endParaRPr lang="en-IN" sz="2000" b="1" dirty="0">
              <a:latin typeface="Bookman Old Style" panose="02050604050505020204" pitchFamily="18" charset="0"/>
            </a:endParaRPr>
          </a:p>
        </p:txBody>
      </p:sp>
      <p:sp>
        <p:nvSpPr>
          <p:cNvPr id="7" name="Down Arrow 6"/>
          <p:cNvSpPr/>
          <p:nvPr/>
        </p:nvSpPr>
        <p:spPr>
          <a:xfrm>
            <a:off x="5202621" y="1082286"/>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TextBox 7"/>
          <p:cNvSpPr txBox="1"/>
          <p:nvPr/>
        </p:nvSpPr>
        <p:spPr>
          <a:xfrm>
            <a:off x="3730035" y="2161077"/>
            <a:ext cx="3090041"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Create Profile</a:t>
            </a:r>
            <a:endParaRPr lang="en-IN" sz="2000" b="1" dirty="0">
              <a:latin typeface="Bookman Old Style" panose="02050604050505020204" pitchFamily="18" charset="0"/>
            </a:endParaRPr>
          </a:p>
        </p:txBody>
      </p:sp>
      <p:sp>
        <p:nvSpPr>
          <p:cNvPr id="9" name="Down Arrow 8"/>
          <p:cNvSpPr/>
          <p:nvPr/>
        </p:nvSpPr>
        <p:spPr>
          <a:xfrm>
            <a:off x="5223641" y="2552964"/>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TextBox 9"/>
          <p:cNvSpPr txBox="1"/>
          <p:nvPr/>
        </p:nvSpPr>
        <p:spPr>
          <a:xfrm>
            <a:off x="2023025" y="2899438"/>
            <a:ext cx="6883640"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Select Department – </a:t>
            </a:r>
            <a:r>
              <a:rPr lang="en-IN" sz="2000" b="1" dirty="0" smtClean="0">
                <a:latin typeface="Bookman Old Style" panose="02050604050505020204" pitchFamily="18" charset="0"/>
              </a:rPr>
              <a:t>105 (</a:t>
            </a:r>
            <a:r>
              <a:rPr lang="en-IN" sz="2000" b="1" dirty="0" smtClean="0">
                <a:latin typeface="Bookman Old Style" panose="02050604050505020204" pitchFamily="18" charset="0"/>
              </a:rPr>
              <a:t>Treasury Office)</a:t>
            </a:r>
            <a:endParaRPr lang="en-IN" sz="2000" b="1" dirty="0">
              <a:latin typeface="Bookman Old Style" panose="02050604050505020204" pitchFamily="18" charset="0"/>
            </a:endParaRPr>
          </a:p>
        </p:txBody>
      </p:sp>
      <p:sp>
        <p:nvSpPr>
          <p:cNvPr id="11" name="Down Arrow 10"/>
          <p:cNvSpPr/>
          <p:nvPr/>
        </p:nvSpPr>
        <p:spPr>
          <a:xfrm>
            <a:off x="5234152" y="3324856"/>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TextBox 11"/>
          <p:cNvSpPr txBox="1"/>
          <p:nvPr/>
        </p:nvSpPr>
        <p:spPr>
          <a:xfrm>
            <a:off x="1896048" y="3690572"/>
            <a:ext cx="7239216"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Budget Head 8443-00-106-00-00</a:t>
            </a:r>
            <a:endParaRPr lang="en-IN" sz="2000" b="1" dirty="0">
              <a:latin typeface="Bookman Old Style" panose="02050604050505020204" pitchFamily="18" charset="0"/>
            </a:endParaRPr>
          </a:p>
        </p:txBody>
      </p:sp>
      <p:sp>
        <p:nvSpPr>
          <p:cNvPr id="13" name="Down Arrow 12"/>
          <p:cNvSpPr/>
          <p:nvPr/>
        </p:nvSpPr>
        <p:spPr>
          <a:xfrm>
            <a:off x="5223642" y="4071555"/>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p:cNvSpPr txBox="1"/>
          <p:nvPr/>
        </p:nvSpPr>
        <p:spPr>
          <a:xfrm>
            <a:off x="2916254" y="4413634"/>
            <a:ext cx="5013435"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Location </a:t>
            </a:r>
            <a:r>
              <a:rPr lang="en-IN" sz="2000" b="1" dirty="0" smtClean="0">
                <a:latin typeface="Bookman Old Style" panose="02050604050505020204" pitchFamily="18" charset="0"/>
              </a:rPr>
              <a:t>- Jaipur </a:t>
            </a:r>
            <a:r>
              <a:rPr lang="en-IN" sz="2000" b="1" dirty="0" smtClean="0">
                <a:latin typeface="Bookman Old Style" panose="02050604050505020204" pitchFamily="18" charset="0"/>
              </a:rPr>
              <a:t>City</a:t>
            </a:r>
            <a:endParaRPr lang="en-IN" sz="2000" b="1" dirty="0">
              <a:latin typeface="Bookman Old Style" panose="02050604050505020204" pitchFamily="18" charset="0"/>
            </a:endParaRPr>
          </a:p>
        </p:txBody>
      </p:sp>
      <p:sp>
        <p:nvSpPr>
          <p:cNvPr id="15" name="Down Arrow 14"/>
          <p:cNvSpPr/>
          <p:nvPr/>
        </p:nvSpPr>
        <p:spPr>
          <a:xfrm>
            <a:off x="5223642" y="4788423"/>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TextBox 15"/>
          <p:cNvSpPr txBox="1"/>
          <p:nvPr/>
        </p:nvSpPr>
        <p:spPr>
          <a:xfrm>
            <a:off x="2258996" y="5054305"/>
            <a:ext cx="5917324"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Office ID - 112550</a:t>
            </a:r>
            <a:endParaRPr lang="en-IN" sz="2000" b="1" dirty="0">
              <a:latin typeface="Bookman Old Style" panose="02050604050505020204" pitchFamily="18" charset="0"/>
            </a:endParaRPr>
          </a:p>
        </p:txBody>
      </p:sp>
      <p:sp>
        <p:nvSpPr>
          <p:cNvPr id="17" name="Down Arrow 16"/>
          <p:cNvSpPr/>
          <p:nvPr/>
        </p:nvSpPr>
        <p:spPr>
          <a:xfrm>
            <a:off x="5213132" y="6085211"/>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TextBox 17"/>
          <p:cNvSpPr txBox="1"/>
          <p:nvPr/>
        </p:nvSpPr>
        <p:spPr>
          <a:xfrm>
            <a:off x="3646010" y="5707735"/>
            <a:ext cx="3626069"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PD Account No - 19236</a:t>
            </a:r>
            <a:endParaRPr lang="en-IN" sz="2000" b="1" dirty="0">
              <a:latin typeface="Bookman Old Style" panose="02050604050505020204" pitchFamily="18" charset="0"/>
            </a:endParaRPr>
          </a:p>
        </p:txBody>
      </p:sp>
      <p:sp>
        <p:nvSpPr>
          <p:cNvPr id="19" name="Down Arrow 18"/>
          <p:cNvSpPr/>
          <p:nvPr/>
        </p:nvSpPr>
        <p:spPr>
          <a:xfrm>
            <a:off x="5208651" y="5416368"/>
            <a:ext cx="144870" cy="3502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TextBox 19"/>
          <p:cNvSpPr txBox="1"/>
          <p:nvPr/>
        </p:nvSpPr>
        <p:spPr>
          <a:xfrm>
            <a:off x="3066747" y="6398646"/>
            <a:ext cx="5192110" cy="400110"/>
          </a:xfrm>
          <a:prstGeom prst="rect">
            <a:avLst/>
          </a:prstGeom>
          <a:noFill/>
        </p:spPr>
        <p:txBody>
          <a:bodyPr wrap="square" rtlCol="0">
            <a:spAutoFit/>
          </a:bodyPr>
          <a:lstStyle/>
          <a:p>
            <a:pPr algn="ctr"/>
            <a:r>
              <a:rPr lang="en-IN" sz="2000" b="1" dirty="0" smtClean="0">
                <a:latin typeface="Bookman Old Style" panose="02050604050505020204" pitchFamily="18" charset="0"/>
              </a:rPr>
              <a:t>Payment Mode Selection – One Time</a:t>
            </a:r>
            <a:endParaRPr lang="en-IN" sz="2000" b="1" dirty="0">
              <a:latin typeface="Bookman Old Style" panose="02050604050505020204" pitchFamily="18" charset="0"/>
            </a:endParaRPr>
          </a:p>
        </p:txBody>
      </p:sp>
    </p:spTree>
    <p:extLst>
      <p:ext uri="{BB962C8B-B14F-4D97-AF65-F5344CB8AC3E}">
        <p14:creationId xmlns:p14="http://schemas.microsoft.com/office/powerpoint/2010/main" val="413573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TotalTime>
  <Words>561</Words>
  <Application>Microsoft Office PowerPoint</Application>
  <PresentationFormat>Widescreen</PresentationFormat>
  <Paragraphs>102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Bookman Old Style</vt:lpstr>
      <vt:lpstr>Calibri</vt:lpstr>
      <vt:lpstr>Century Gothic</vt:lpstr>
      <vt:lpstr>Wingdings</vt:lpstr>
      <vt:lpstr>Wingdings 3</vt:lpstr>
      <vt:lpstr>Ion</vt:lpstr>
      <vt:lpstr>PROCEDURE FOR PAYMENT OF PROCESSING FEE</vt:lpstr>
      <vt:lpstr>Background</vt:lpstr>
      <vt:lpstr>Category of Projects and Rates</vt:lpstr>
      <vt:lpstr>PowerPoint Presentation</vt:lpstr>
      <vt:lpstr>PowerPoint Presentation</vt:lpstr>
      <vt:lpstr>PowerPoint Presentation</vt:lpstr>
      <vt:lpstr>PowerPoint Presentation</vt:lpstr>
      <vt:lpstr>PowerPoint Presentation</vt:lpstr>
      <vt:lpstr>STEPS FOR SUBMISSION OF PROCESSING FEE </vt:lpstr>
      <vt:lpstr>               egrass.raj.gov.in </vt:lpstr>
      <vt:lpstr>Login/Registration </vt:lpstr>
      <vt:lpstr>PowerPoint Presentation</vt:lpstr>
      <vt:lpstr>PowerPoint Presentation</vt:lpstr>
      <vt:lpstr>Download of fee submission</vt:lpstr>
      <vt:lpstr>SEIAA HELPLINE NO :                                    0141-3500181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LEVEL ENVIRONMENT IMPACT ASSESSMENT AUTHORITY</dc:title>
  <dc:creator>ITCS</dc:creator>
  <cp:lastModifiedBy>HP</cp:lastModifiedBy>
  <cp:revision>35</cp:revision>
  <dcterms:created xsi:type="dcterms:W3CDTF">2025-10-10T08:34:05Z</dcterms:created>
  <dcterms:modified xsi:type="dcterms:W3CDTF">2025-11-05T18:07:30Z</dcterms:modified>
</cp:coreProperties>
</file>