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7" r:id="rId8"/>
    <p:sldId id="268" r:id="rId9"/>
    <p:sldId id="271" r:id="rId10"/>
    <p:sldId id="270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72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090110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22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24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43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65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55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93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23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06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39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19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3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3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4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3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197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1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7448" y="1463044"/>
            <a:ext cx="7920107" cy="1969476"/>
          </a:xfrm>
        </p:spPr>
        <p:txBody>
          <a:bodyPr>
            <a:noAutofit/>
          </a:bodyPr>
          <a:lstStyle/>
          <a:p>
            <a:pPr algn="l"/>
            <a:r>
              <a:rPr lang="en-US" sz="3400" b="1" dirty="0" smtClean="0">
                <a:latin typeface="Bookman Old Style" panose="02050604050505020204" pitchFamily="18" charset="0"/>
              </a:rPr>
              <a:t>PROCEDURE FOR PREPARATION OF WILDLIFE CONSERVATION PLAN (WCP) AND IT’S SUBMISSION </a:t>
            </a:r>
            <a:endParaRPr lang="en-US" sz="3400" b="1" dirty="0">
              <a:latin typeface="Bookman Old Style" panose="02050604050505020204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subTitle" idx="1"/>
          </p:nvPr>
        </p:nvSpPr>
        <p:spPr>
          <a:xfrm>
            <a:off x="2813543" y="5499947"/>
            <a:ext cx="6323429" cy="13645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b="1" dirty="0" smtClean="0">
                <a:latin typeface="Bookman Old Style" panose="02050604050505020204" pitchFamily="18" charset="0"/>
              </a:rPr>
              <a:t>STATE LEVEL ENVIRONMENT </a:t>
            </a:r>
            <a:r>
              <a:rPr lang="en-US" sz="2800" b="1" dirty="0" smtClean="0">
                <a:latin typeface="Bookman Old Style" panose="02050604050505020204" pitchFamily="18" charset="0"/>
              </a:rPr>
              <a:t>IMPACT</a:t>
            </a:r>
          </a:p>
          <a:p>
            <a:pPr marL="0" indent="0">
              <a:buNone/>
            </a:pPr>
            <a:r>
              <a:rPr lang="en-US" sz="2800" b="1" dirty="0" smtClean="0">
                <a:latin typeface="Bookman Old Style" panose="02050604050505020204" pitchFamily="18" charset="0"/>
              </a:rPr>
              <a:t> </a:t>
            </a:r>
            <a:r>
              <a:rPr lang="en-US" sz="2800" b="1" dirty="0" smtClean="0">
                <a:latin typeface="Bookman Old Style" panose="02050604050505020204" pitchFamily="18" charset="0"/>
              </a:rPr>
              <a:t>ASSESSMENT AUTHORITY (SEIAA)</a:t>
            </a:r>
          </a:p>
          <a:p>
            <a:pPr marL="0" indent="0" algn="ctr">
              <a:buNone/>
            </a:pPr>
            <a:r>
              <a:rPr lang="en-US" sz="2400" b="1" dirty="0" smtClean="0">
                <a:latin typeface="Bookman Old Style" panose="02050604050505020204" pitchFamily="18" charset="0"/>
              </a:rPr>
              <a:t>RAJASTHAN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6"/>
            <a:ext cx="7704667" cy="152634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Bookman Old Style" panose="02050604050505020204" pitchFamily="18" charset="0"/>
              </a:rPr>
              <a:t>Procedure to be followed as per SEIAA Order 03.11.2025</a:t>
            </a:r>
            <a:endParaRPr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969" y="1045187"/>
            <a:ext cx="8579507" cy="5316415"/>
          </a:xfrm>
        </p:spPr>
        <p:txBody>
          <a:bodyPr>
            <a:normAutofit/>
          </a:bodyPr>
          <a:lstStyle/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 smtClean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Consult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the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State Forest &amp; Wildlife Department</a:t>
            </a: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while preparing </a:t>
            </a:r>
            <a:r>
              <a:rPr lang="en-US" altLang="en-US" sz="2200" b="1" dirty="0">
                <a:latin typeface="Bookman Old Style" panose="02050604050505020204" pitchFamily="18" charset="0"/>
              </a:rPr>
              <a:t>the plan.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 Include </a:t>
            </a:r>
            <a:r>
              <a:rPr lang="en-US" altLang="en-US" sz="2200" b="1" dirty="0">
                <a:latin typeface="Bookman Old Style" panose="02050604050505020204" pitchFamily="18" charset="0"/>
              </a:rPr>
              <a:t>the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budget in the Environmental </a:t>
            </a:r>
            <a:endParaRPr lang="en-US" altLang="en-US" sz="2200" b="1" i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i="1" dirty="0" smtClean="0">
                <a:latin typeface="Bookman Old Style" panose="02050604050505020204" pitchFamily="18" charset="0"/>
              </a:rPr>
              <a:t>  Management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Plan (EMP).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 Submit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proof of submission</a:t>
            </a:r>
            <a:r>
              <a:rPr lang="en-US" altLang="en-US" sz="2200" b="1" dirty="0">
                <a:latin typeface="Bookman Old Style" panose="02050604050505020204" pitchFamily="18" charset="0"/>
              </a:rPr>
              <a:t> of the plan to the </a:t>
            </a:r>
            <a:endParaRPr lang="en-US" altLang="en-US" sz="2200" b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i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i="1" dirty="0" smtClean="0">
                <a:latin typeface="Bookman Old Style" panose="02050604050505020204" pitchFamily="18" charset="0"/>
              </a:rPr>
              <a:t> Chief Wildlife Warden (CWLW),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Rajasthan.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IN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2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969495" y="5449733"/>
            <a:ext cx="11093824" cy="140053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b="1" dirty="0" smtClean="0">
                <a:latin typeface="Bookman Old Style" panose="02050604050505020204" pitchFamily="18" charset="0"/>
              </a:rPr>
              <a:t>SEIAA HELPLINE NO : </a:t>
            </a:r>
          </a:p>
          <a:p>
            <a:r>
              <a:rPr lang="en-US" sz="2800" b="1" dirty="0" smtClean="0">
                <a:latin typeface="Bookman Old Style" panose="02050604050505020204" pitchFamily="18" charset="0"/>
              </a:rPr>
              <a:t/>
            </a:r>
            <a:br>
              <a:rPr lang="en-US" sz="2800" b="1" dirty="0" smtClean="0">
                <a:latin typeface="Bookman Old Style" panose="02050604050505020204" pitchFamily="18" charset="0"/>
              </a:rPr>
            </a:br>
            <a:r>
              <a:rPr lang="en-US" sz="2800" dirty="0" smtClean="0">
                <a:latin typeface="Bookman Old Style" panose="02050604050505020204" pitchFamily="18" charset="0"/>
              </a:rPr>
              <a:t>                                  </a:t>
            </a:r>
            <a:r>
              <a:rPr lang="en-US" sz="28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0141-3500181</a:t>
            </a:r>
            <a:r>
              <a:rPr lang="en-US" sz="2800" b="1" dirty="0" smtClean="0">
                <a:latin typeface="Bookman Old Style" panose="02050604050505020204" pitchFamily="18" charset="0"/>
              </a:rPr>
              <a:t/>
            </a:r>
            <a:br>
              <a:rPr lang="en-US" sz="2800" b="1" dirty="0" smtClean="0">
                <a:latin typeface="Bookman Old Style" panose="02050604050505020204" pitchFamily="18" charset="0"/>
              </a:rPr>
            </a:br>
            <a:endParaRPr lang="en-US" sz="2800" b="1" dirty="0">
              <a:latin typeface="Bookman Old Style" panose="020506040505050202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67122" y="1519514"/>
            <a:ext cx="623703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latin typeface="Bookman Old Style" panose="02050604050505020204" pitchFamily="18" charset="0"/>
              </a:rPr>
              <a:t>Thanks for Watching </a:t>
            </a:r>
            <a:br>
              <a:rPr lang="en-US" b="1" dirty="0" smtClean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/>
            </a:r>
            <a:br>
              <a:rPr lang="en-US" dirty="0" smtClean="0">
                <a:latin typeface="Bookman Old Style" panose="02050604050505020204" pitchFamily="18" charset="0"/>
              </a:rPr>
            </a:b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62563" y="3720976"/>
            <a:ext cx="666238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ookman Old Style" panose="02050604050505020204" pitchFamily="18" charset="0"/>
              </a:rPr>
              <a:t>For any details contact 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dirty="0" smtClean="0">
                <a:latin typeface="Bookman Old Style" panose="02050604050505020204" pitchFamily="18" charset="0"/>
              </a:rPr>
              <a:t/>
            </a:r>
            <a:br>
              <a:rPr lang="en-US" dirty="0" smtClean="0">
                <a:latin typeface="Bookman Old Style" panose="02050604050505020204" pitchFamily="18" charset="0"/>
              </a:rPr>
            </a:br>
            <a:endParaRPr lang="en-US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4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5"/>
            <a:ext cx="7704667" cy="1981200"/>
          </a:xfrm>
        </p:spPr>
        <p:txBody>
          <a:bodyPr>
            <a:normAutofit/>
          </a:bodyPr>
          <a:lstStyle/>
          <a:p>
            <a:r>
              <a:rPr sz="3600" b="1" dirty="0">
                <a:latin typeface="Bookman Old Style" panose="020506040505050202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792" y="1355177"/>
            <a:ext cx="8131126" cy="4736133"/>
          </a:xfrm>
        </p:spPr>
        <p:txBody>
          <a:bodyPr>
            <a:normAutofit fontScale="70000" lnSpcReduction="20000"/>
          </a:bodyPr>
          <a:lstStyle/>
          <a:p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sz="3100" b="1" dirty="0">
                <a:latin typeface="Bookman Old Style" panose="02050604050505020204" pitchFamily="18" charset="0"/>
              </a:rPr>
              <a:t>Wildlife Conservation Plan (WCP) is designed to </a:t>
            </a:r>
            <a:endParaRPr lang="en-US" sz="3100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100" b="1" dirty="0" smtClean="0">
                <a:latin typeface="Bookman Old Style" panose="02050604050505020204" pitchFamily="18" charset="0"/>
              </a:rPr>
              <a:t> </a:t>
            </a:r>
            <a:r>
              <a:rPr sz="3100" b="1" i="1" dirty="0" smtClean="0">
                <a:latin typeface="Bookman Old Style" panose="02050604050505020204" pitchFamily="18" charset="0"/>
              </a:rPr>
              <a:t>mitigate </a:t>
            </a:r>
            <a:r>
              <a:rPr sz="3100" b="1" i="1" dirty="0">
                <a:latin typeface="Bookman Old Style" panose="02050604050505020204" pitchFamily="18" charset="0"/>
              </a:rPr>
              <a:t>project impacts</a:t>
            </a:r>
            <a:r>
              <a:rPr sz="3100" b="1" dirty="0">
                <a:latin typeface="Bookman Old Style" panose="02050604050505020204" pitchFamily="18" charset="0"/>
              </a:rPr>
              <a:t> on wildlife and </a:t>
            </a:r>
            <a:r>
              <a:rPr lang="en-US" sz="3100" b="1" dirty="0" smtClean="0">
                <a:latin typeface="Bookman Old Style" panose="02050604050505020204" pitchFamily="18" charset="0"/>
              </a:rPr>
              <a:t>their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100" b="1" dirty="0">
                <a:latin typeface="Bookman Old Style" panose="02050604050505020204" pitchFamily="18" charset="0"/>
              </a:rPr>
              <a:t> </a:t>
            </a:r>
            <a:r>
              <a:rPr sz="3100" b="1" dirty="0" smtClean="0">
                <a:latin typeface="Bookman Old Style" panose="02050604050505020204" pitchFamily="18" charset="0"/>
              </a:rPr>
              <a:t>habitats</a:t>
            </a:r>
            <a:r>
              <a:rPr sz="3100" b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3100" b="1" dirty="0">
                <a:latin typeface="Bookman Old Style" panose="02050604050505020204" pitchFamily="18" charset="0"/>
              </a:rPr>
              <a:t>• Prepared under the Environment (Protection) </a:t>
            </a:r>
            <a:endParaRPr lang="en-US" sz="3100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100" b="1" dirty="0">
                <a:latin typeface="Bookman Old Style" panose="02050604050505020204" pitchFamily="18" charset="0"/>
              </a:rPr>
              <a:t> </a:t>
            </a:r>
            <a:r>
              <a:rPr lang="en-US" sz="3100" b="1" dirty="0" smtClean="0">
                <a:latin typeface="Bookman Old Style" panose="02050604050505020204" pitchFamily="18" charset="0"/>
              </a:rPr>
              <a:t> </a:t>
            </a:r>
            <a:r>
              <a:rPr sz="3100" b="1" dirty="0" smtClean="0">
                <a:latin typeface="Bookman Old Style" panose="02050604050505020204" pitchFamily="18" charset="0"/>
              </a:rPr>
              <a:t>Act</a:t>
            </a:r>
            <a:r>
              <a:rPr sz="3100" b="1" dirty="0">
                <a:latin typeface="Bookman Old Style" panose="02050604050505020204" pitchFamily="18" charset="0"/>
              </a:rPr>
              <a:t>, 1986 and Wildlife (Protection) Act, 1972.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3100" b="1" dirty="0">
                <a:latin typeface="Bookman Old Style" panose="02050604050505020204" pitchFamily="18" charset="0"/>
              </a:rPr>
              <a:t>• Ensures </a:t>
            </a:r>
            <a:r>
              <a:rPr sz="3100" b="1" i="1" dirty="0">
                <a:latin typeface="Bookman Old Style" panose="02050604050505020204" pitchFamily="18" charset="0"/>
              </a:rPr>
              <a:t>development is aligned with biodiversity</a:t>
            </a:r>
            <a:r>
              <a:rPr sz="3100" b="1" dirty="0">
                <a:latin typeface="Bookman Old Style" panose="02050604050505020204" pitchFamily="18" charset="0"/>
              </a:rPr>
              <a:t> </a:t>
            </a:r>
            <a:endParaRPr lang="en-US" sz="3100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100" b="1" dirty="0">
                <a:latin typeface="Bookman Old Style" panose="02050604050505020204" pitchFamily="18" charset="0"/>
              </a:rPr>
              <a:t> </a:t>
            </a:r>
            <a:r>
              <a:rPr lang="en-US" sz="3100" b="1" dirty="0" smtClean="0">
                <a:latin typeface="Bookman Old Style" panose="02050604050505020204" pitchFamily="18" charset="0"/>
              </a:rPr>
              <a:t> </a:t>
            </a:r>
            <a:r>
              <a:rPr sz="3100" b="1" dirty="0" smtClean="0">
                <a:latin typeface="Bookman Old Style" panose="02050604050505020204" pitchFamily="18" charset="0"/>
              </a:rPr>
              <a:t>protection </a:t>
            </a:r>
            <a:r>
              <a:rPr sz="3100" b="1" dirty="0">
                <a:latin typeface="Bookman Old Style" panose="02050604050505020204" pitchFamily="18" charset="0"/>
              </a:rPr>
              <a:t>goals.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047" y="35167"/>
            <a:ext cx="8053754" cy="1329399"/>
          </a:xfrm>
        </p:spPr>
        <p:txBody>
          <a:bodyPr>
            <a:normAutofit/>
          </a:bodyPr>
          <a:lstStyle/>
          <a:p>
            <a:r>
              <a:rPr sz="3600" b="1" dirty="0">
                <a:latin typeface="Bookman Old Style" panose="02050604050505020204" pitchFamily="18" charset="0"/>
              </a:rPr>
              <a:t>Importance in </a:t>
            </a:r>
            <a:r>
              <a:rPr sz="3600" b="1" dirty="0" smtClean="0">
                <a:latin typeface="Bookman Old Style" panose="02050604050505020204" pitchFamily="18" charset="0"/>
              </a:rPr>
              <a:t>EC</a:t>
            </a:r>
            <a:endParaRPr sz="36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38" y="1175823"/>
            <a:ext cx="9596779" cy="4859217"/>
          </a:xfrm>
        </p:spPr>
        <p:txBody>
          <a:bodyPr>
            <a:normAutofit fontScale="92500" lnSpcReduction="20000"/>
          </a:bodyPr>
          <a:lstStyle/>
          <a:p>
            <a:endParaRPr sz="2200" dirty="0"/>
          </a:p>
          <a:p>
            <a:pPr marL="0" indent="0">
              <a:lnSpc>
                <a:spcPct val="170000"/>
              </a:lnSpc>
              <a:buNone/>
            </a:pPr>
            <a:r>
              <a:rPr sz="2200" dirty="0"/>
              <a:t>• </a:t>
            </a:r>
            <a:r>
              <a:rPr b="1" dirty="0">
                <a:latin typeface="Bookman Old Style" panose="02050604050505020204" pitchFamily="18" charset="0"/>
              </a:rPr>
              <a:t>Integrates ecological protection </a:t>
            </a:r>
            <a:r>
              <a:rPr b="1" dirty="0" smtClean="0">
                <a:latin typeface="Bookman Old Style" panose="02050604050505020204" pitchFamily="18" charset="0"/>
              </a:rPr>
              <a:t>into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development </a:t>
            </a:r>
            <a:endParaRPr lang="en-US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planning</a:t>
            </a:r>
            <a:r>
              <a:rPr b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lnSpc>
                <a:spcPct val="170000"/>
              </a:lnSpc>
              <a:buNone/>
            </a:pPr>
            <a:r>
              <a:rPr b="1" dirty="0">
                <a:latin typeface="Bookman Old Style" panose="02050604050505020204" pitchFamily="18" charset="0"/>
              </a:rPr>
              <a:t>• Helps </a:t>
            </a:r>
            <a:r>
              <a:rPr b="1" i="1" dirty="0">
                <a:latin typeface="Bookman Old Style" panose="02050604050505020204" pitchFamily="18" charset="0"/>
              </a:rPr>
              <a:t>maintain biodiversity</a:t>
            </a:r>
            <a:r>
              <a:rPr b="1" dirty="0">
                <a:latin typeface="Bookman Old Style" panose="02050604050505020204" pitchFamily="18" charset="0"/>
              </a:rPr>
              <a:t> and prevent habitat </a:t>
            </a:r>
            <a:endParaRPr lang="en-US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fragmentation</a:t>
            </a:r>
            <a:r>
              <a:rPr b="1" dirty="0">
                <a:latin typeface="Bookman Old Style" panose="02050604050505020204" pitchFamily="18" charset="0"/>
              </a:rPr>
              <a:t>.</a:t>
            </a:r>
          </a:p>
          <a:p>
            <a:pPr marL="0" indent="0">
              <a:lnSpc>
                <a:spcPct val="170000"/>
              </a:lnSpc>
              <a:buNone/>
            </a:pPr>
            <a:r>
              <a:rPr b="1" dirty="0">
                <a:latin typeface="Bookman Old Style" panose="02050604050505020204" pitchFamily="18" charset="0"/>
              </a:rPr>
              <a:t>• Ensures compliance with </a:t>
            </a:r>
            <a:r>
              <a:rPr b="1" i="1" dirty="0">
                <a:latin typeface="Bookman Old Style" panose="02050604050505020204" pitchFamily="18" charset="0"/>
              </a:rPr>
              <a:t>environmental norms.</a:t>
            </a:r>
          </a:p>
          <a:p>
            <a:pPr marL="0" indent="0">
              <a:lnSpc>
                <a:spcPct val="170000"/>
              </a:lnSpc>
              <a:buNone/>
            </a:pPr>
            <a:r>
              <a:rPr b="1" dirty="0">
                <a:latin typeface="Bookman Old Style" panose="02050604050505020204" pitchFamily="18" charset="0"/>
              </a:rPr>
              <a:t>• Promotes </a:t>
            </a:r>
            <a:r>
              <a:rPr b="1" i="1" dirty="0">
                <a:latin typeface="Bookman Old Style" panose="02050604050505020204" pitchFamily="18" charset="0"/>
              </a:rPr>
              <a:t>sustainable mining</a:t>
            </a:r>
            <a:r>
              <a:rPr b="1" dirty="0">
                <a:latin typeface="Bookman Old Style" panose="02050604050505020204" pitchFamily="18" charset="0"/>
              </a:rPr>
              <a:t> and industrial </a:t>
            </a:r>
            <a:endParaRPr lang="en-US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activities</a:t>
            </a:r>
            <a:r>
              <a:rPr b="1" dirty="0">
                <a:latin typeface="Bookman Old Style" panose="020506040505050202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33644"/>
            <a:ext cx="7704667" cy="1427872"/>
          </a:xfrm>
        </p:spPr>
        <p:txBody>
          <a:bodyPr>
            <a:normAutofit/>
          </a:bodyPr>
          <a:lstStyle/>
          <a:p>
            <a:r>
              <a:rPr sz="3600" b="1" dirty="0">
                <a:latin typeface="Bookman Old Style" panose="02050604050505020204" pitchFamily="18" charset="0"/>
              </a:rPr>
              <a:t>Legal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8909" y="1012875"/>
            <a:ext cx="8499500" cy="4543863"/>
          </a:xfrm>
        </p:spPr>
        <p:txBody>
          <a:bodyPr>
            <a:normAutofit/>
          </a:bodyPr>
          <a:lstStyle/>
          <a:p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sz="2200" b="1" dirty="0">
                <a:latin typeface="Bookman Old Style" panose="02050604050505020204" pitchFamily="18" charset="0"/>
              </a:rPr>
              <a:t>Mandatory requirement for projects near </a:t>
            </a:r>
            <a:endParaRPr lang="en-US" sz="2200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i="1" dirty="0" smtClean="0">
                <a:latin typeface="Bookman Old Style" panose="02050604050505020204" pitchFamily="18" charset="0"/>
              </a:rPr>
              <a:t>Protected </a:t>
            </a:r>
            <a:r>
              <a:rPr sz="2200" b="1" i="1" dirty="0">
                <a:latin typeface="Bookman Old Style" panose="02050604050505020204" pitchFamily="18" charset="0"/>
              </a:rPr>
              <a:t>Areas or Wildlife Corridors.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Governed by </a:t>
            </a:r>
            <a:r>
              <a:rPr sz="2200" b="1" dirty="0" err="1">
                <a:latin typeface="Bookman Old Style" panose="02050604050505020204" pitchFamily="18" charset="0"/>
              </a:rPr>
              <a:t>MoEF</a:t>
            </a:r>
            <a:r>
              <a:rPr sz="2200" b="1" dirty="0" smtClean="0">
                <a:latin typeface="Bookman Old Style" panose="02050604050505020204" pitchFamily="18" charset="0"/>
              </a:rPr>
              <a:t>&amp;</a:t>
            </a:r>
            <a:r>
              <a:rPr lang="en-US" sz="2200" b="1" dirty="0" smtClean="0">
                <a:latin typeface="Bookman Old Style" panose="02050604050505020204" pitchFamily="18" charset="0"/>
              </a:rPr>
              <a:t> </a:t>
            </a:r>
            <a:r>
              <a:rPr sz="2200" b="1" dirty="0" smtClean="0">
                <a:latin typeface="Bookman Old Style" panose="02050604050505020204" pitchFamily="18" charset="0"/>
              </a:rPr>
              <a:t>CC </a:t>
            </a:r>
            <a:r>
              <a:rPr lang="en-US" sz="2200" b="1" dirty="0" smtClean="0">
                <a:latin typeface="Bookman Old Style" panose="02050604050505020204" pitchFamily="18" charset="0"/>
              </a:rPr>
              <a:t>and State Forest &amp;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dirty="0" smtClean="0">
                <a:latin typeface="Bookman Old Style" panose="02050604050505020204" pitchFamily="18" charset="0"/>
              </a:rPr>
              <a:t> Wildlife Department </a:t>
            </a:r>
            <a:r>
              <a:rPr sz="2200" b="1" dirty="0" smtClean="0">
                <a:latin typeface="Bookman Old Style" panose="02050604050505020204" pitchFamily="18" charset="0"/>
              </a:rPr>
              <a:t>guidelines</a:t>
            </a:r>
            <a:r>
              <a:rPr lang="en-US" sz="2200" b="1" dirty="0" smtClean="0">
                <a:latin typeface="Bookman Old Style" panose="02050604050505020204" pitchFamily="18" charset="0"/>
              </a:rPr>
              <a:t>. </a:t>
            </a:r>
            <a:endParaRPr sz="2200" b="1" dirty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Requires approval from the </a:t>
            </a:r>
            <a:r>
              <a:rPr lang="en-US" sz="2200" b="1" dirty="0" smtClean="0">
                <a:latin typeface="Bookman Old Style" panose="02050604050505020204" pitchFamily="18" charset="0"/>
              </a:rPr>
              <a:t>State </a:t>
            </a:r>
            <a:r>
              <a:rPr sz="2200" b="1" i="1" dirty="0" smtClean="0">
                <a:latin typeface="Bookman Old Style" panose="02050604050505020204" pitchFamily="18" charset="0"/>
              </a:rPr>
              <a:t>Chief Wildlife</a:t>
            </a:r>
            <a:r>
              <a:rPr lang="en-US" sz="2200" b="1" i="1" dirty="0" smtClean="0">
                <a:latin typeface="Bookman Old Style" panose="02050604050505020204" pitchFamily="18" charset="0"/>
              </a:rPr>
              <a:t>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0" b="1" i="1" dirty="0">
                <a:latin typeface="Bookman Old Style" panose="02050604050505020204" pitchFamily="18" charset="0"/>
              </a:rPr>
              <a:t> </a:t>
            </a:r>
            <a:r>
              <a:rPr lang="en-US" sz="2200" b="1" i="1" dirty="0" smtClean="0">
                <a:latin typeface="Bookman Old Style" panose="02050604050505020204" pitchFamily="18" charset="0"/>
              </a:rPr>
              <a:t> </a:t>
            </a:r>
            <a:r>
              <a:rPr sz="2200" b="1" i="1" dirty="0" smtClean="0">
                <a:latin typeface="Bookman Old Style" panose="02050604050505020204" pitchFamily="18" charset="0"/>
              </a:rPr>
              <a:t>Warde</a:t>
            </a:r>
            <a:r>
              <a:rPr lang="en-US" sz="2200" b="1" i="1" dirty="0" smtClean="0">
                <a:latin typeface="Bookman Old Style" panose="02050604050505020204" pitchFamily="18" charset="0"/>
              </a:rPr>
              <a:t>n</a:t>
            </a:r>
            <a:r>
              <a:rPr lang="en-US" sz="2200" b="1" dirty="0" smtClean="0">
                <a:latin typeface="Bookman Old Style" panose="02050604050505020204" pitchFamily="18" charset="0"/>
              </a:rPr>
              <a:t>  (CWLW)</a:t>
            </a:r>
            <a:r>
              <a:rPr sz="2200" b="1" dirty="0" smtClean="0">
                <a:latin typeface="Bookman Old Style" panose="02050604050505020204" pitchFamily="18" charset="0"/>
              </a:rPr>
              <a:t>.</a:t>
            </a:r>
            <a:r>
              <a:rPr lang="en-US" sz="2200" b="1" dirty="0" smtClean="0">
                <a:latin typeface="Bookman Old Style" panose="02050604050505020204" pitchFamily="18" charset="0"/>
              </a:rPr>
              <a:t>   </a:t>
            </a:r>
            <a:endParaRPr sz="2200"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3"/>
            <a:ext cx="7704667" cy="1526345"/>
          </a:xfrm>
        </p:spPr>
        <p:txBody>
          <a:bodyPr>
            <a:normAutofit/>
          </a:bodyPr>
          <a:lstStyle/>
          <a:p>
            <a:r>
              <a:rPr sz="3600" b="1" dirty="0">
                <a:latin typeface="Bookman Old Style" panose="02050604050505020204" pitchFamily="18" charset="0"/>
              </a:rPr>
              <a:t>Components of a WCP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325" y="1049214"/>
            <a:ext cx="8161863" cy="3747868"/>
          </a:xfrm>
        </p:spPr>
        <p:txBody>
          <a:bodyPr>
            <a:normAutofit/>
          </a:bodyPr>
          <a:lstStyle/>
          <a:p>
            <a:endParaRPr sz="2200" dirty="0"/>
          </a:p>
          <a:p>
            <a:pPr marL="0" indent="0">
              <a:lnSpc>
                <a:spcPct val="150000"/>
              </a:lnSpc>
              <a:buNone/>
            </a:pPr>
            <a:r>
              <a:rPr sz="2200" dirty="0"/>
              <a:t>• </a:t>
            </a:r>
            <a:r>
              <a:rPr sz="2200" b="1" dirty="0">
                <a:latin typeface="Bookman Old Style" panose="02050604050505020204" pitchFamily="18" charset="0"/>
              </a:rPr>
              <a:t>Baseline study of </a:t>
            </a:r>
            <a:r>
              <a:rPr sz="2200" b="1" i="1" dirty="0">
                <a:latin typeface="Bookman Old Style" panose="02050604050505020204" pitchFamily="18" charset="0"/>
              </a:rPr>
              <a:t>flora and fauna.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Identification of </a:t>
            </a:r>
            <a:r>
              <a:rPr sz="2200" b="1" i="1" dirty="0">
                <a:latin typeface="Bookman Old Style" panose="02050604050505020204" pitchFamily="18" charset="0"/>
              </a:rPr>
              <a:t>project impacts on wildlife.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Conservation and </a:t>
            </a:r>
            <a:r>
              <a:rPr sz="2200" b="1" i="1" dirty="0">
                <a:latin typeface="Bookman Old Style" panose="02050604050505020204" pitchFamily="18" charset="0"/>
              </a:rPr>
              <a:t>mitigation measures.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</a:t>
            </a:r>
            <a:r>
              <a:rPr sz="2200" b="1" i="1" dirty="0">
                <a:latin typeface="Bookman Old Style" panose="02050604050505020204" pitchFamily="18" charset="0"/>
              </a:rPr>
              <a:t>Budget allocation</a:t>
            </a:r>
            <a:r>
              <a:rPr sz="2200" b="1" dirty="0">
                <a:latin typeface="Bookman Old Style" panose="02050604050505020204" pitchFamily="18" charset="0"/>
              </a:rPr>
              <a:t> and implementation schedule.</a:t>
            </a:r>
          </a:p>
          <a:p>
            <a:pPr marL="0" indent="0">
              <a:lnSpc>
                <a:spcPct val="150000"/>
              </a:lnSpc>
              <a:buNone/>
            </a:pPr>
            <a:r>
              <a:rPr sz="2200" b="1" dirty="0">
                <a:latin typeface="Bookman Old Style" panose="02050604050505020204" pitchFamily="18" charset="0"/>
              </a:rPr>
              <a:t>• </a:t>
            </a:r>
            <a:r>
              <a:rPr sz="2200" b="1" i="1" dirty="0">
                <a:latin typeface="Bookman Old Style" panose="02050604050505020204" pitchFamily="18" charset="0"/>
              </a:rPr>
              <a:t>Monitoring</a:t>
            </a:r>
            <a:r>
              <a:rPr sz="2200" b="1" dirty="0">
                <a:latin typeface="Bookman Old Style" panose="02050604050505020204" pitchFamily="18" charset="0"/>
              </a:rPr>
              <a:t> and reporting mechanisms.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21100"/>
            <a:ext cx="7704667" cy="1526346"/>
          </a:xfrm>
        </p:spPr>
        <p:txBody>
          <a:bodyPr>
            <a:normAutofit/>
          </a:bodyPr>
          <a:lstStyle/>
          <a:p>
            <a:r>
              <a:rPr sz="3600" b="1" dirty="0">
                <a:latin typeface="Bookman Old Style" panose="02050604050505020204" pitchFamily="18" charset="0"/>
              </a:rPr>
              <a:t>Institutional Roles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841" y="1077355"/>
            <a:ext cx="8035261" cy="3332816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b="1" i="1" dirty="0" smtClean="0">
                <a:latin typeface="Bookman Old Style" panose="02050604050505020204" pitchFamily="18" charset="0"/>
              </a:rPr>
              <a:t>Project Proponent</a:t>
            </a:r>
            <a:r>
              <a:rPr lang="en-US" b="1" i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: Prepares and funds the WCP.</a:t>
            </a:r>
          </a:p>
          <a:p>
            <a:pPr marL="0" indent="0">
              <a:lnSpc>
                <a:spcPct val="150000"/>
              </a:lnSpc>
              <a:buNone/>
            </a:pPr>
            <a:r>
              <a:rPr b="1" dirty="0" smtClean="0">
                <a:latin typeface="Bookman Old Style" panose="02050604050505020204" pitchFamily="18" charset="0"/>
              </a:rPr>
              <a:t>• </a:t>
            </a:r>
            <a:r>
              <a:rPr b="1" i="1" dirty="0" smtClean="0">
                <a:latin typeface="Bookman Old Style" panose="02050604050505020204" pitchFamily="18" charset="0"/>
              </a:rPr>
              <a:t>Forest/Wildlife Department</a:t>
            </a:r>
            <a:r>
              <a:rPr lang="en-US" b="1" i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: Reviews and approves </a:t>
            </a:r>
            <a:endParaRPr lang="en-US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WCP.</a:t>
            </a:r>
          </a:p>
          <a:p>
            <a:pPr marL="0" indent="0">
              <a:lnSpc>
                <a:spcPct val="150000"/>
              </a:lnSpc>
              <a:buNone/>
            </a:pPr>
            <a:r>
              <a:rPr b="1" dirty="0" smtClean="0">
                <a:latin typeface="Bookman Old Style" panose="02050604050505020204" pitchFamily="18" charset="0"/>
              </a:rPr>
              <a:t>• </a:t>
            </a:r>
            <a:r>
              <a:rPr b="1" i="1" dirty="0" smtClean="0">
                <a:latin typeface="Bookman Old Style" panose="02050604050505020204" pitchFamily="18" charset="0"/>
              </a:rPr>
              <a:t>SEIAA/SEAC</a:t>
            </a:r>
            <a:r>
              <a:rPr lang="en-US" b="1" i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: Evaluates adequacy during EC </a:t>
            </a:r>
            <a:endParaRPr lang="en-US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>
                <a:latin typeface="Bookman Old Style" panose="02050604050505020204" pitchFamily="18" charset="0"/>
              </a:rPr>
              <a:t> 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r>
              <a:rPr b="1" dirty="0" smtClean="0">
                <a:latin typeface="Bookman Old Style" panose="02050604050505020204" pitchFamily="18" charset="0"/>
              </a:rPr>
              <a:t>appraisal.</a:t>
            </a:r>
            <a:endParaRPr b="1" dirty="0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6"/>
            <a:ext cx="7704667" cy="152634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Bookman Old Style" panose="02050604050505020204" pitchFamily="18" charset="0"/>
              </a:rPr>
              <a:t>Terms </a:t>
            </a:r>
            <a:r>
              <a:rPr lang="en-US" sz="3600" b="1" dirty="0">
                <a:latin typeface="Bookman Old Style" panose="02050604050505020204" pitchFamily="18" charset="0"/>
              </a:rPr>
              <a:t>of </a:t>
            </a:r>
            <a:r>
              <a:rPr lang="en-US" sz="3600" b="1" dirty="0" smtClean="0">
                <a:latin typeface="Bookman Old Style" panose="02050604050505020204" pitchFamily="18" charset="0"/>
              </a:rPr>
              <a:t>Reference (</a:t>
            </a:r>
            <a:r>
              <a:rPr lang="en-US" sz="3600" b="1" dirty="0" err="1" smtClean="0">
                <a:latin typeface="Bookman Old Style" panose="02050604050505020204" pitchFamily="18" charset="0"/>
              </a:rPr>
              <a:t>ToR</a:t>
            </a:r>
            <a:r>
              <a:rPr lang="en-US" sz="3600" b="1" dirty="0" smtClean="0">
                <a:latin typeface="Bookman Old Style" panose="02050604050505020204" pitchFamily="18" charset="0"/>
              </a:rPr>
              <a:t>) </a:t>
            </a:r>
            <a:r>
              <a:rPr lang="en-US" sz="3600" b="1" dirty="0">
                <a:latin typeface="Bookman Old Style" panose="02050604050505020204" pitchFamily="18" charset="0"/>
              </a:rPr>
              <a:t>for EIA Studies in </a:t>
            </a:r>
            <a:r>
              <a:rPr lang="en-US" sz="3600" b="1" dirty="0" smtClean="0">
                <a:latin typeface="Bookman Old Style" panose="02050604050505020204" pitchFamily="18" charset="0"/>
              </a:rPr>
              <a:t>Mining</a:t>
            </a:r>
            <a:endParaRPr sz="36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454" y="1682269"/>
            <a:ext cx="8510953" cy="531641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IN" b="1" dirty="0" smtClean="0">
                <a:latin typeface="Bookman Old Style" panose="02050604050505020204" pitchFamily="18" charset="0"/>
              </a:rPr>
              <a:t>Conduct detailed biological study of </a:t>
            </a:r>
            <a:r>
              <a:rPr lang="en-IN" b="1" i="1" dirty="0" smtClean="0">
                <a:latin typeface="Bookman Old Style" panose="02050604050505020204" pitchFamily="18" charset="0"/>
              </a:rPr>
              <a:t>core and 10 km buffer zone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IN" b="1" i="1" dirty="0" smtClean="0">
                <a:latin typeface="Bookman Old Style" panose="02050604050505020204" pitchFamily="18" charset="0"/>
              </a:rPr>
              <a:t>10 km radius of </a:t>
            </a:r>
            <a:r>
              <a:rPr lang="en-IN" b="1" dirty="0" smtClean="0">
                <a:latin typeface="Bookman Old Style" panose="02050604050505020204" pitchFamily="18" charset="0"/>
              </a:rPr>
              <a:t>periphery of the mine lease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latin typeface="Bookman Old Style" panose="02050604050505020204" pitchFamily="18" charset="0"/>
              </a:rPr>
              <a:t>Record flora and fauna details of core &amp; buffer zone separately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latin typeface="Bookman Old Style" panose="02050604050505020204" pitchFamily="18" charset="0"/>
              </a:rPr>
              <a:t>Include information on </a:t>
            </a:r>
            <a:r>
              <a:rPr lang="en-US" b="1" i="1" dirty="0" smtClean="0">
                <a:latin typeface="Bookman Old Style" panose="02050604050505020204" pitchFamily="18" charset="0"/>
              </a:rPr>
              <a:t>endangered, endemic and RET (Rare, Endangered and Threatened)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b="1" dirty="0" smtClean="0">
                <a:latin typeface="Bookman Old Style" panose="02050604050505020204" pitchFamily="18" charset="0"/>
              </a:rPr>
              <a:t>Species clearly indicating </a:t>
            </a:r>
            <a:r>
              <a:rPr lang="en-US" b="1" i="1" dirty="0" smtClean="0">
                <a:latin typeface="Bookman Old Style" panose="02050604050505020204" pitchFamily="18" charset="0"/>
              </a:rPr>
              <a:t>Schedule of Fauna</a:t>
            </a:r>
            <a:r>
              <a:rPr lang="en-US" b="1" dirty="0" smtClean="0">
                <a:latin typeface="Bookman Old Style" panose="02050604050505020204" pitchFamily="18" charset="0"/>
              </a:rPr>
              <a:t> present in the study area </a:t>
            </a:r>
            <a:r>
              <a:rPr lang="en-US" b="1" i="1" dirty="0" smtClean="0">
                <a:latin typeface="Bookman Old Style" panose="02050604050505020204" pitchFamily="18" charset="0"/>
              </a:rPr>
              <a:t>duly authenticated</a:t>
            </a:r>
            <a:r>
              <a:rPr lang="en-US" b="1" dirty="0" smtClean="0">
                <a:latin typeface="Bookman Old Style" panose="02050604050505020204" pitchFamily="18" charset="0"/>
              </a:rPr>
              <a:t> </a:t>
            </a:r>
            <a:endParaRPr lang="en-IN" b="1" dirty="0" smtClean="0">
              <a:latin typeface="Bookman Old Style" panose="02050604050505020204" pitchFamily="18" charset="0"/>
            </a:endParaRPr>
          </a:p>
          <a:p>
            <a:pPr marL="0" indent="0">
              <a:lnSpc>
                <a:spcPct val="150000"/>
              </a:lnSpc>
              <a:buClr>
                <a:schemeClr val="tx1"/>
              </a:buClr>
              <a:buNone/>
            </a:pPr>
            <a:endParaRPr lang="en-IN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25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6"/>
            <a:ext cx="7704667" cy="152634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Bookman Old Style" panose="02050604050505020204" pitchFamily="18" charset="0"/>
              </a:rPr>
              <a:t>Terms </a:t>
            </a:r>
            <a:r>
              <a:rPr lang="en-US" sz="3600" b="1" dirty="0">
                <a:latin typeface="Bookman Old Style" panose="02050604050505020204" pitchFamily="18" charset="0"/>
              </a:rPr>
              <a:t>of </a:t>
            </a:r>
            <a:r>
              <a:rPr lang="en-US" sz="3600" b="1" dirty="0" smtClean="0">
                <a:latin typeface="Bookman Old Style" panose="02050604050505020204" pitchFamily="18" charset="0"/>
              </a:rPr>
              <a:t>Reference (</a:t>
            </a:r>
            <a:r>
              <a:rPr lang="en-US" sz="3600" b="1" dirty="0" err="1" smtClean="0">
                <a:latin typeface="Bookman Old Style" panose="02050604050505020204" pitchFamily="18" charset="0"/>
              </a:rPr>
              <a:t>ToR</a:t>
            </a:r>
            <a:r>
              <a:rPr lang="en-US" sz="3600" b="1" dirty="0" smtClean="0">
                <a:latin typeface="Bookman Old Style" panose="02050604050505020204" pitchFamily="18" charset="0"/>
              </a:rPr>
              <a:t>) </a:t>
            </a:r>
            <a:r>
              <a:rPr lang="en-US" sz="3600" b="1" dirty="0">
                <a:latin typeface="Bookman Old Style" panose="02050604050505020204" pitchFamily="18" charset="0"/>
              </a:rPr>
              <a:t>for EIA Studies in </a:t>
            </a:r>
            <a:r>
              <a:rPr lang="en-US" sz="3600" b="1" dirty="0" smtClean="0">
                <a:latin typeface="Bookman Old Style" panose="02050604050505020204" pitchFamily="18" charset="0"/>
              </a:rPr>
              <a:t>Mining</a:t>
            </a:r>
            <a:endParaRPr sz="36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316" y="1147699"/>
            <a:ext cx="8553158" cy="53164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IN" sz="2200" b="1" dirty="0" smtClean="0">
                <a:latin typeface="Bookman Old Style" panose="02050604050505020204" pitchFamily="18" charset="0"/>
              </a:rPr>
              <a:t>PP shall prepare a Conservation Plan </a:t>
            </a:r>
            <a:r>
              <a:rPr lang="en-IN" sz="2200" b="1" i="1" dirty="0" smtClean="0">
                <a:latin typeface="Bookman Old Style" panose="02050604050505020204" pitchFamily="18" charset="0"/>
              </a:rPr>
              <a:t>if Schedule </a:t>
            </a:r>
            <a:r>
              <a:rPr lang="en-IN" sz="2200" b="1" i="1" dirty="0">
                <a:latin typeface="Bookman Old Style" panose="02050604050505020204" pitchFamily="18" charset="0"/>
              </a:rPr>
              <a:t>– I species present </a:t>
            </a:r>
            <a:r>
              <a:rPr lang="en-IN" sz="2200" b="1" i="1" dirty="0" smtClean="0">
                <a:latin typeface="Bookman Old Style" panose="02050604050505020204" pitchFamily="18" charset="0"/>
              </a:rPr>
              <a:t>in the study area.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IN" sz="2200" b="1" dirty="0" smtClean="0">
                <a:latin typeface="Bookman Old Style" panose="02050604050505020204" pitchFamily="18" charset="0"/>
              </a:rPr>
              <a:t>Plan shall be prepared in </a:t>
            </a:r>
            <a:r>
              <a:rPr lang="en-IN" sz="2200" b="1" i="1" dirty="0" smtClean="0">
                <a:latin typeface="Bookman Old Style" panose="02050604050505020204" pitchFamily="18" charset="0"/>
              </a:rPr>
              <a:t>consultation with State Forest &amp; Wildlife Department</a:t>
            </a:r>
            <a:r>
              <a:rPr lang="en-IN" sz="2200" b="1" dirty="0" smtClean="0">
                <a:latin typeface="Bookman Old Style" panose="02050604050505020204" pitchFamily="18" charset="0"/>
              </a:rPr>
              <a:t>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IN" sz="2200" b="1" dirty="0">
                <a:latin typeface="Bookman Old Style" panose="02050604050505020204" pitchFamily="18" charset="0"/>
              </a:rPr>
              <a:t> </a:t>
            </a:r>
            <a:r>
              <a:rPr lang="en-US" sz="2200" b="1" i="1" dirty="0">
                <a:latin typeface="Bookman Old Style" panose="02050604050505020204" pitchFamily="18" charset="0"/>
              </a:rPr>
              <a:t>Adequate funds</a:t>
            </a:r>
            <a:r>
              <a:rPr lang="en-US" sz="2200" b="1" dirty="0">
                <a:latin typeface="Bookman Old Style" panose="02050604050505020204" pitchFamily="18" charset="0"/>
              </a:rPr>
              <a:t> must be allocated within the project cost for implementing the </a:t>
            </a:r>
            <a:r>
              <a:rPr lang="en-US" sz="2200" b="1" dirty="0" smtClean="0">
                <a:latin typeface="Bookman Old Style" panose="02050604050505020204" pitchFamily="18" charset="0"/>
              </a:rPr>
              <a:t>WCP.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200" b="1" i="1" dirty="0" smtClean="0">
                <a:latin typeface="Bookman Old Style" panose="02050604050505020204" pitchFamily="18" charset="0"/>
              </a:rPr>
              <a:t>Proof </a:t>
            </a:r>
            <a:r>
              <a:rPr lang="en-US" sz="2200" b="1" i="1" dirty="0">
                <a:latin typeface="Bookman Old Style" panose="02050604050505020204" pitchFamily="18" charset="0"/>
              </a:rPr>
              <a:t>of </a:t>
            </a:r>
            <a:r>
              <a:rPr lang="en-US" sz="2200" b="1" i="1" dirty="0" smtClean="0">
                <a:latin typeface="Bookman Old Style" panose="02050604050505020204" pitchFamily="18" charset="0"/>
              </a:rPr>
              <a:t>submission of WCP </a:t>
            </a:r>
            <a:r>
              <a:rPr lang="en-US" sz="2200" b="1" i="1" dirty="0">
                <a:latin typeface="Bookman Old Style" panose="02050604050505020204" pitchFamily="18" charset="0"/>
              </a:rPr>
              <a:t>to the CWLW</a:t>
            </a:r>
            <a:r>
              <a:rPr lang="en-US" sz="2200" b="1" dirty="0">
                <a:latin typeface="Bookman Old Style" panose="02050604050505020204" pitchFamily="18" charset="0"/>
              </a:rPr>
              <a:t> should be provided.</a:t>
            </a:r>
            <a:endParaRPr lang="en-IN" sz="2200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3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7036"/>
            <a:ext cx="7704667" cy="152634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Bookman Old Style" panose="02050604050505020204" pitchFamily="18" charset="0"/>
              </a:rPr>
              <a:t>Procedure to be followed as per SEIAA Order 03.11.2025</a:t>
            </a:r>
            <a:endParaRPr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035" y="988920"/>
            <a:ext cx="8750105" cy="5316415"/>
          </a:xfrm>
        </p:spPr>
        <p:txBody>
          <a:bodyPr>
            <a:normAutofit/>
          </a:bodyPr>
          <a:lstStyle/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 smtClean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Conduct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a study to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identify Schedule-I flora and </a:t>
            </a:r>
            <a:endParaRPr lang="en-US" altLang="en-US" sz="2200" b="1" i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i="1" dirty="0" smtClean="0">
                <a:latin typeface="Bookman Old Style" panose="02050604050505020204" pitchFamily="18" charset="0"/>
              </a:rPr>
              <a:t>  fauna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>
                <a:latin typeface="Bookman Old Style" panose="02050604050505020204" pitchFamily="18" charset="0"/>
              </a:rPr>
              <a:t>in the study area.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 Get </a:t>
            </a:r>
            <a:r>
              <a:rPr lang="en-US" altLang="en-US" sz="2200" b="1" dirty="0">
                <a:latin typeface="Bookman Old Style" panose="02050604050505020204" pitchFamily="18" charset="0"/>
              </a:rPr>
              <a:t>the list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authenticated</a:t>
            </a:r>
            <a:r>
              <a:rPr lang="en-US" altLang="en-US" sz="2200" b="1" dirty="0">
                <a:latin typeface="Bookman Old Style" panose="02050604050505020204" pitchFamily="18" charset="0"/>
              </a:rPr>
              <a:t> by the Deputy </a:t>
            </a:r>
            <a:endParaRPr lang="en-US" altLang="en-US" sz="2200" b="1" dirty="0" smtClean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Conservator </a:t>
            </a:r>
            <a:r>
              <a:rPr lang="en-US" altLang="en-US" sz="2200" b="1" dirty="0">
                <a:latin typeface="Bookman Old Style" panose="02050604050505020204" pitchFamily="18" charset="0"/>
              </a:rPr>
              <a:t>of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Forests (DCF).</a:t>
            </a:r>
            <a:endParaRPr lang="en-US" altLang="en-US" sz="2200" b="1" dirty="0">
              <a:latin typeface="Bookman Old Style" panose="02050604050505020204" pitchFamily="18" charset="0"/>
            </a:endParaRP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200" b="1" dirty="0" smtClean="0">
                <a:latin typeface="Bookman Old Style" panose="02050604050505020204" pitchFamily="18" charset="0"/>
              </a:rPr>
              <a:t> If </a:t>
            </a:r>
            <a:r>
              <a:rPr lang="en-US" altLang="en-US" sz="2200" b="1" dirty="0">
                <a:latin typeface="Bookman Old Style" panose="02050604050505020204" pitchFamily="18" charset="0"/>
              </a:rPr>
              <a:t>Schedule-I fauna are found, prepare a Wildlife 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 </a:t>
            </a:r>
          </a:p>
          <a:p>
            <a:pPr marL="0" lvl="0" indent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200" b="1" dirty="0">
                <a:latin typeface="Bookman Old Style" panose="02050604050505020204" pitchFamily="18" charset="0"/>
              </a:rPr>
              <a:t> </a:t>
            </a:r>
            <a:r>
              <a:rPr lang="en-US" altLang="en-US" sz="2200" b="1" dirty="0" smtClean="0">
                <a:latin typeface="Bookman Old Style" panose="02050604050505020204" pitchFamily="18" charset="0"/>
              </a:rPr>
              <a:t> Conservation </a:t>
            </a:r>
            <a:r>
              <a:rPr lang="en-US" altLang="en-US" sz="2200" b="1" dirty="0">
                <a:latin typeface="Bookman Old Style" panose="02050604050505020204" pitchFamily="18" charset="0"/>
              </a:rPr>
              <a:t>Plan with </a:t>
            </a:r>
            <a:r>
              <a:rPr lang="en-US" altLang="en-US" sz="2200" b="1" i="1" dirty="0">
                <a:latin typeface="Bookman Old Style" panose="02050604050505020204" pitchFamily="18" charset="0"/>
              </a:rPr>
              <a:t>budgetary provisions</a:t>
            </a:r>
            <a:r>
              <a:rPr lang="en-US" altLang="en-US" sz="2200" b="1" dirty="0">
                <a:latin typeface="Bookman Old Style" panose="020506040505050202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dirty="0"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en-IN" b="1" dirty="0" smtClean="0">
              <a:latin typeface="Bookman Old Style" panose="02050604050505020204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2541" y="-1846655"/>
            <a:ext cx="264816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95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151</TotalTime>
  <Words>493</Words>
  <Application>Microsoft Office PowerPoint</Application>
  <PresentationFormat>On-screen Show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Corbel</vt:lpstr>
      <vt:lpstr>Parallax</vt:lpstr>
      <vt:lpstr>PROCEDURE FOR PREPARATION OF WILDLIFE CONSERVATION PLAN (WCP) AND IT’S SUBMISSION </vt:lpstr>
      <vt:lpstr>Introduction</vt:lpstr>
      <vt:lpstr>Importance in EC</vt:lpstr>
      <vt:lpstr>Legal Framework</vt:lpstr>
      <vt:lpstr>Components of a WCP</vt:lpstr>
      <vt:lpstr>Institutional Roles</vt:lpstr>
      <vt:lpstr>Terms of Reference (ToR) for EIA Studies in Mining</vt:lpstr>
      <vt:lpstr>Terms of Reference (ToR) for EIA Studies in Mining</vt:lpstr>
      <vt:lpstr>Procedure to be followed as per SEIAA Order 03.11.2025</vt:lpstr>
      <vt:lpstr>Procedure to be followed as per SEIAA Order 03.11.2025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 Conservation Plan (WCP), Importance and It’s Preparation in  Environmental Clearance (EC)</dc:title>
  <dc:subject/>
  <dc:creator>Thivi .</dc:creator>
  <cp:keywords/>
  <dc:description>generated using python-pptx</dc:description>
  <cp:lastModifiedBy>HP</cp:lastModifiedBy>
  <cp:revision>27</cp:revision>
  <dcterms:created xsi:type="dcterms:W3CDTF">2013-01-27T09:14:16Z</dcterms:created>
  <dcterms:modified xsi:type="dcterms:W3CDTF">2025-11-09T16:51:45Z</dcterms:modified>
  <cp:category/>
</cp:coreProperties>
</file>